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</p:sldMasterIdLst>
  <p:sldIdLst>
    <p:sldId id="256" r:id="rId2"/>
    <p:sldId id="265" r:id="rId3"/>
    <p:sldId id="264" r:id="rId4"/>
    <p:sldId id="267" r:id="rId5"/>
    <p:sldId id="270" r:id="rId6"/>
    <p:sldId id="271" r:id="rId7"/>
    <p:sldId id="268" r:id="rId8"/>
    <p:sldId id="269" r:id="rId9"/>
    <p:sldId id="261" r:id="rId10"/>
    <p:sldId id="258" r:id="rId11"/>
    <p:sldId id="259" r:id="rId12"/>
    <p:sldId id="260" r:id="rId13"/>
    <p:sldId id="263" r:id="rId14"/>
    <p:sldId id="272" r:id="rId15"/>
    <p:sldId id="273" r:id="rId1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34FE3-AFA4-4AC8-89CF-9B14A828EC45}" type="datetimeFigureOut">
              <a:rPr lang="es-CL" smtClean="0"/>
              <a:t>24-01-2017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6AD44C7-0857-425B-9F61-0AEA5AE0135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0764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34FE3-AFA4-4AC8-89CF-9B14A828EC45}" type="datetimeFigureOut">
              <a:rPr lang="es-CL" smtClean="0"/>
              <a:t>24-01-2017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6AD44C7-0857-425B-9F61-0AEA5AE0135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0246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34FE3-AFA4-4AC8-89CF-9B14A828EC45}" type="datetimeFigureOut">
              <a:rPr lang="es-CL" smtClean="0"/>
              <a:t>24-01-2017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6AD44C7-0857-425B-9F61-0AEA5AE01353}" type="slidenum">
              <a:rPr lang="es-CL" smtClean="0"/>
              <a:t>‹Nº›</a:t>
            </a:fld>
            <a:endParaRPr lang="es-C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3971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34FE3-AFA4-4AC8-89CF-9B14A828EC45}" type="datetimeFigureOut">
              <a:rPr lang="es-CL" smtClean="0"/>
              <a:t>24-01-2017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6AD44C7-0857-425B-9F61-0AEA5AE0135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16883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34FE3-AFA4-4AC8-89CF-9B14A828EC45}" type="datetimeFigureOut">
              <a:rPr lang="es-CL" smtClean="0"/>
              <a:t>24-01-2017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6AD44C7-0857-425B-9F61-0AEA5AE01353}" type="slidenum">
              <a:rPr lang="es-CL" smtClean="0"/>
              <a:t>‹Nº›</a:t>
            </a:fld>
            <a:endParaRPr lang="es-C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667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34FE3-AFA4-4AC8-89CF-9B14A828EC45}" type="datetimeFigureOut">
              <a:rPr lang="es-CL" smtClean="0"/>
              <a:t>24-01-2017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6AD44C7-0857-425B-9F61-0AEA5AE0135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40978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34FE3-AFA4-4AC8-89CF-9B14A828EC45}" type="datetimeFigureOut">
              <a:rPr lang="es-CL" smtClean="0"/>
              <a:t>24-01-2017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44C7-0857-425B-9F61-0AEA5AE0135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13207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34FE3-AFA4-4AC8-89CF-9B14A828EC45}" type="datetimeFigureOut">
              <a:rPr lang="es-CL" smtClean="0"/>
              <a:t>24-01-2017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44C7-0857-425B-9F61-0AEA5AE0135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0634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34FE3-AFA4-4AC8-89CF-9B14A828EC45}" type="datetimeFigureOut">
              <a:rPr lang="es-CL" smtClean="0"/>
              <a:t>24-01-2017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44C7-0857-425B-9F61-0AEA5AE0135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5618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34FE3-AFA4-4AC8-89CF-9B14A828EC45}" type="datetimeFigureOut">
              <a:rPr lang="es-CL" smtClean="0"/>
              <a:t>24-01-2017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6AD44C7-0857-425B-9F61-0AEA5AE0135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7673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34FE3-AFA4-4AC8-89CF-9B14A828EC45}" type="datetimeFigureOut">
              <a:rPr lang="es-CL" smtClean="0"/>
              <a:t>24-01-2017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6AD44C7-0857-425B-9F61-0AEA5AE0135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24327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34FE3-AFA4-4AC8-89CF-9B14A828EC45}" type="datetimeFigureOut">
              <a:rPr lang="es-CL" smtClean="0"/>
              <a:t>24-01-2017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6AD44C7-0857-425B-9F61-0AEA5AE0135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6035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34FE3-AFA4-4AC8-89CF-9B14A828EC45}" type="datetimeFigureOut">
              <a:rPr lang="es-CL" smtClean="0"/>
              <a:t>24-01-2017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44C7-0857-425B-9F61-0AEA5AE0135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94797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34FE3-AFA4-4AC8-89CF-9B14A828EC45}" type="datetimeFigureOut">
              <a:rPr lang="es-CL" smtClean="0"/>
              <a:t>24-01-2017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44C7-0857-425B-9F61-0AEA5AE0135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0063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34FE3-AFA4-4AC8-89CF-9B14A828EC45}" type="datetimeFigureOut">
              <a:rPr lang="es-CL" smtClean="0"/>
              <a:t>24-01-2017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D44C7-0857-425B-9F61-0AEA5AE0135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7896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34FE3-AFA4-4AC8-89CF-9B14A828EC45}" type="datetimeFigureOut">
              <a:rPr lang="es-CL" smtClean="0"/>
              <a:t>24-01-2017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6AD44C7-0857-425B-9F61-0AEA5AE0135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7695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34FE3-AFA4-4AC8-89CF-9B14A828EC45}" type="datetimeFigureOut">
              <a:rPr lang="es-CL" smtClean="0"/>
              <a:t>24-01-2017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6AD44C7-0857-425B-9F61-0AEA5AE0135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29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03652" y="874601"/>
            <a:ext cx="7463527" cy="1704316"/>
          </a:xfrm>
        </p:spPr>
        <p:txBody>
          <a:bodyPr>
            <a:normAutofit fontScale="90000"/>
          </a:bodyPr>
          <a:lstStyle/>
          <a:p>
            <a:pPr algn="ctr"/>
            <a:r>
              <a:rPr lang="es-CL" sz="4400" dirty="0"/>
              <a:t>C</a:t>
            </a:r>
            <a:r>
              <a:rPr lang="es-CL" sz="4400" dirty="0" smtClean="0"/>
              <a:t>olorear mapas                      y los modelos de </a:t>
            </a:r>
            <a:r>
              <a:rPr lang="es-CL" sz="4400" dirty="0" err="1" smtClean="0"/>
              <a:t>Ising</a:t>
            </a:r>
            <a:r>
              <a:rPr lang="es-CL" sz="4400" dirty="0" smtClean="0"/>
              <a:t> y </a:t>
            </a:r>
            <a:r>
              <a:rPr lang="es-CL" sz="4400" dirty="0" err="1" smtClean="0"/>
              <a:t>Potts</a:t>
            </a:r>
            <a:r>
              <a:rPr lang="es-CL" sz="4400" dirty="0" smtClean="0"/>
              <a:t> </a:t>
            </a:r>
            <a:endParaRPr lang="es-CL" sz="4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947" y="2733151"/>
            <a:ext cx="4350936" cy="380706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327405" y="5153987"/>
            <a:ext cx="3548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/>
              <a:t>Integrantes: Cristóbal Ruiz</a:t>
            </a:r>
          </a:p>
          <a:p>
            <a:r>
              <a:rPr lang="es-CL" sz="2000" dirty="0"/>
              <a:t> </a:t>
            </a:r>
            <a:r>
              <a:rPr lang="es-CL" sz="2000" dirty="0" smtClean="0"/>
              <a:t>                     Camila Seguel</a:t>
            </a:r>
          </a:p>
          <a:p>
            <a:r>
              <a:rPr lang="es-CL" sz="2000" dirty="0"/>
              <a:t> </a:t>
            </a:r>
            <a:r>
              <a:rPr lang="es-CL" sz="2000" dirty="0" smtClean="0"/>
              <a:t>                     </a:t>
            </a:r>
            <a:endParaRPr lang="es-CL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572" y="-11056"/>
            <a:ext cx="3980428" cy="17077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76" y="152313"/>
            <a:ext cx="2347545" cy="138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2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3593222" y="1386443"/>
            <a:ext cx="1060174" cy="10601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Elipse 4"/>
          <p:cNvSpPr/>
          <p:nvPr/>
        </p:nvSpPr>
        <p:spPr>
          <a:xfrm>
            <a:off x="1525884" y="4288668"/>
            <a:ext cx="1073426" cy="1073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Elipse 5"/>
          <p:cNvSpPr/>
          <p:nvPr/>
        </p:nvSpPr>
        <p:spPr>
          <a:xfrm>
            <a:off x="5607553" y="4288668"/>
            <a:ext cx="1113182" cy="10601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2185632" y="2194825"/>
            <a:ext cx="1603513" cy="20938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>
            <a:stCxn id="5" idx="6"/>
            <a:endCxn id="6" idx="2"/>
          </p:cNvCxnSpPr>
          <p:nvPr/>
        </p:nvCxnSpPr>
        <p:spPr>
          <a:xfrm flipV="1">
            <a:off x="2599310" y="4818755"/>
            <a:ext cx="3008243" cy="66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>
            <a:stCxn id="4" idx="5"/>
          </p:cNvCxnSpPr>
          <p:nvPr/>
        </p:nvCxnSpPr>
        <p:spPr>
          <a:xfrm>
            <a:off x="4498137" y="2291358"/>
            <a:ext cx="1666007" cy="21430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145" y="464592"/>
            <a:ext cx="7745607" cy="481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/>
              <p:cNvSpPr txBox="1"/>
              <p:nvPr/>
            </p:nvSpPr>
            <p:spPr>
              <a:xfrm>
                <a:off x="492213" y="5644728"/>
                <a:ext cx="113767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</m:d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𝑞𝑒𝑥𝑝</m:t>
                      </m:r>
                      <m:d>
                        <m:dPr>
                          <m:ctrlP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</m:d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+3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func>
                        <m:funcPr>
                          <m:ctrlP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CL" sz="3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</m:d>
                        </m:e>
                      </m:func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−1)(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−2)</m:t>
                      </m:r>
                    </m:oMath>
                  </m:oMathPara>
                </a14:m>
                <a:endParaRPr lang="es-CL" sz="3600" dirty="0"/>
              </a:p>
            </p:txBody>
          </p:sp>
        </mc:Choice>
        <mc:Fallback xmlns="">
          <p:sp>
            <p:nvSpPr>
              <p:cNvPr id="17" name="Cuadro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13" y="5644728"/>
                <a:ext cx="11376703" cy="64633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150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2423883" y="561766"/>
            <a:ext cx="1433015" cy="1392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334" y="561766"/>
            <a:ext cx="1444877" cy="14082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021" y="5033531"/>
            <a:ext cx="1444877" cy="140829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334" y="5033531"/>
            <a:ext cx="1444877" cy="1408298"/>
          </a:xfrm>
          <a:prstGeom prst="rect">
            <a:avLst/>
          </a:prstGeom>
        </p:spPr>
      </p:pic>
      <p:cxnSp>
        <p:nvCxnSpPr>
          <p:cNvPr id="9" name="Conector recto 8"/>
          <p:cNvCxnSpPr>
            <a:stCxn id="4" idx="4"/>
          </p:cNvCxnSpPr>
          <p:nvPr/>
        </p:nvCxnSpPr>
        <p:spPr>
          <a:xfrm flipH="1">
            <a:off x="3134459" y="1953837"/>
            <a:ext cx="5932" cy="3234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>
            <a:stCxn id="4" idx="6"/>
          </p:cNvCxnSpPr>
          <p:nvPr/>
        </p:nvCxnSpPr>
        <p:spPr>
          <a:xfrm flipV="1">
            <a:off x="3856898" y="1249688"/>
            <a:ext cx="5363570" cy="81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>
            <a:stCxn id="5" idx="2"/>
          </p:cNvCxnSpPr>
          <p:nvPr/>
        </p:nvCxnSpPr>
        <p:spPr>
          <a:xfrm flipH="1">
            <a:off x="9802772" y="1970064"/>
            <a:ext cx="1" cy="32182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>
            <a:stCxn id="6" idx="3"/>
            <a:endCxn id="7" idx="1"/>
          </p:cNvCxnSpPr>
          <p:nvPr/>
        </p:nvCxnSpPr>
        <p:spPr>
          <a:xfrm>
            <a:off x="3856898" y="5737680"/>
            <a:ext cx="52234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92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/>
              <p:cNvSpPr txBox="1"/>
              <p:nvPr/>
            </p:nvSpPr>
            <p:spPr>
              <a:xfrm>
                <a:off x="489941" y="1348242"/>
                <a:ext cx="10852342" cy="3414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CL" sz="3600" b="0" i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⧠</m:t>
                          </m:r>
                        </m:e>
                      </m:d>
                      <m:sSup>
                        <m:sSup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s-CL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s-CL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𝑣𝑞</m:t>
                          </m:r>
                        </m:e>
                      </m:d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d>
                        <m:d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CL" sz="3600" dirty="0" smtClean="0"/>
              </a:p>
              <a:p>
                <a:endParaRPr lang="es-CL" sz="3600" dirty="0"/>
              </a:p>
              <a:p>
                <a:endParaRPr lang="es-CL" sz="3600" dirty="0" smtClean="0"/>
              </a:p>
              <a:p>
                <a:r>
                  <a:rPr lang="es-CL" sz="3600" dirty="0"/>
                  <a:t> </a:t>
                </a:r>
                <a:r>
                  <a:rPr lang="es-CL" sz="3600" dirty="0" smtClean="0"/>
                  <a:t>   </a:t>
                </a:r>
              </a:p>
              <a:p>
                <a:r>
                  <a:rPr lang="es-CL" sz="3600" dirty="0" smtClean="0"/>
                  <a:t>       </a:t>
                </a:r>
                <a:endParaRPr lang="es-CL" sz="3600" dirty="0"/>
              </a:p>
            </p:txBody>
          </p:sp>
        </mc:Choice>
        <mc:Fallback xmlns="">
          <p:sp>
            <p:nvSpPr>
              <p:cNvPr id="5" name="Cuadro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941" y="1348242"/>
                <a:ext cx="10852342" cy="341471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/>
              <p:cNvSpPr txBox="1"/>
              <p:nvPr/>
            </p:nvSpPr>
            <p:spPr>
              <a:xfrm>
                <a:off x="906800" y="3055601"/>
                <a:ext cx="10852342" cy="22700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⧠</m:t>
                          </m:r>
                        </m:e>
                      </m:d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𝑞𝑒𝑥𝑝</m:t>
                      </m:r>
                      <m:d>
                        <m:d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s-CL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e>
                      </m:d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+4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func>
                        <m:funcPr>
                          <m:ctrlP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CL" sz="3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</m:d>
                        </m:e>
                      </m:func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func>
                        <m:funcPr>
                          <m:ctrlP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CL" sz="3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</m:e>
                          </m:d>
                        </m:e>
                      </m:func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−3)+4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−1)(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−2)</m:t>
                      </m:r>
                      <m:r>
                        <m:rPr>
                          <m:sty m:val="p"/>
                        </m:rPr>
                        <a:rPr lang="es-CL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𝐽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)+2(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−1)(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−2)</m:t>
                      </m:r>
                    </m:oMath>
                  </m:oMathPara>
                </a14:m>
                <a:endParaRPr lang="es-CL" sz="3600" dirty="0"/>
              </a:p>
            </p:txBody>
          </p:sp>
        </mc:Choice>
        <mc:Fallback xmlns="">
          <p:sp>
            <p:nvSpPr>
              <p:cNvPr id="7" name="Cuadro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800" y="3055601"/>
                <a:ext cx="10852342" cy="227004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554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/>
              <p:cNvSpPr txBox="1"/>
              <p:nvPr/>
            </p:nvSpPr>
            <p:spPr>
              <a:xfrm>
                <a:off x="1608189" y="3140766"/>
                <a:ext cx="10106732" cy="3400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𝑑𝑒𝑠𝑎𝑟𝑟𝑜𝑙𝑙𝑎𝑑𝑜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𝑞𝑒𝑥𝑝</m:t>
                      </m:r>
                      <m:d>
                        <m:d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d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+6</m:t>
                      </m:r>
                      <m:sSup>
                        <m:sSup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CL" sz="36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s-CL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d>
                        </m:e>
                      </m:func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−6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𝑞𝑒𝑥𝑝</m:t>
                      </m:r>
                      <m:d>
                        <m:d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d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−4</m:t>
                      </m:r>
                      <m:sSup>
                        <m:sSup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+6</m:t>
                      </m:r>
                      <m:sSup>
                        <m:sSup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+4</m:t>
                      </m:r>
                      <m:sSup>
                        <m:sSup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func>
                        <m:func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CL" sz="36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s-CL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d>
                        </m:e>
                      </m:func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−12</m:t>
                      </m:r>
                      <m:sSup>
                        <m:sSup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CL" sz="36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s-CL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d>
                        </m:e>
                      </m:func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+8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𝑞𝑒𝑥𝑝</m:t>
                      </m:r>
                      <m:d>
                        <m:d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d>
                    </m:oMath>
                  </m:oMathPara>
                </a14:m>
                <a:endParaRPr lang="es-CL" sz="3600" dirty="0" smtClean="0"/>
              </a:p>
              <a:p>
                <a:endParaRPr lang="es-CL" sz="3600" dirty="0" smtClean="0"/>
              </a:p>
              <a:p>
                <a:r>
                  <a:rPr lang="es-CL" sz="3600" dirty="0" smtClean="0"/>
                  <a:t>Por lo tanto, P = Z </a:t>
                </a:r>
              </a:p>
            </p:txBody>
          </p:sp>
        </mc:Choice>
        <mc:Fallback xmlns="">
          <p:sp>
            <p:nvSpPr>
              <p:cNvPr id="5" name="Cuadro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189" y="3140766"/>
                <a:ext cx="10106732" cy="3400354"/>
              </a:xfrm>
              <a:prstGeom prst="rect">
                <a:avLst/>
              </a:prstGeom>
              <a:blipFill rotWithShape="0">
                <a:blip r:embed="rId2"/>
                <a:stretch>
                  <a:fillRect l="-1870" b="-5914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1608189" y="631280"/>
                <a:ext cx="10359693" cy="23067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s-CL" sz="3600" dirty="0">
                    <a:solidFill>
                      <a:prstClr val="black"/>
                    </a:solidFill>
                  </a:rPr>
                  <a:t> P en función 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CL" sz="3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</m:t>
                    </m:r>
                    <m:r>
                      <a:rPr lang="es-CL" sz="3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s-CL" sz="3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β</m:t>
                        </m:r>
                        <m:r>
                          <m:rPr>
                            <m:sty m:val="p"/>
                          </m:rPr>
                          <a:rPr lang="es-CL" sz="3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J</m:t>
                        </m:r>
                      </m:e>
                    </m:d>
                    <m:r>
                      <a:rPr lang="es-CL" sz="3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−1 </m:t>
                    </m:r>
                    <m:r>
                      <m:rPr>
                        <m:sty m:val="p"/>
                      </m:rPr>
                      <a:rPr lang="es-CL" sz="3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</m:t>
                    </m:r>
                    <m:r>
                      <a:rPr lang="es-CL" sz="36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s-C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s-C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es-CL" sz="3600" dirty="0">
                  <a:solidFill>
                    <a:prstClr val="black"/>
                  </a:solidFill>
                </a:endParaRPr>
              </a:p>
              <a:p>
                <a:pPr lvl="0"/>
                <a:r>
                  <a:rPr lang="es-CL" sz="3600" dirty="0">
                    <a:solidFill>
                      <a:prstClr val="black"/>
                    </a:solidFill>
                  </a:rPr>
                  <a:t>   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s-C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−4</m:t>
                    </m:r>
                    <m:sSup>
                      <m:sSupPr>
                        <m:ctrlP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s-C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+4</m:t>
                    </m:r>
                    <m:sSup>
                      <m:sSupPr>
                        <m:ctrlP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func>
                      <m:funcPr>
                        <m:ctrlP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CL" sz="3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s-CL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CL" sz="3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s-CL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d>
                      </m:e>
                    </m:func>
                    <m:r>
                      <a:rPr lang="es-C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+6</m:t>
                    </m:r>
                    <m:sSup>
                      <m:sSupPr>
                        <m:ctrlP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CL" sz="3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s-CL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CL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s-CL" sz="3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s-CL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d>
                      </m:e>
                    </m:func>
                    <m:r>
                      <a:rPr lang="es-C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−12</m:t>
                    </m:r>
                    <m:sSup>
                      <m:sSupPr>
                        <m:ctrlP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CL" sz="3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s-CL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CL" sz="36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s-CL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d>
                      </m:e>
                    </m:func>
                    <m:r>
                      <a:rPr lang="es-C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+6</m:t>
                    </m:r>
                    <m:sSup>
                      <m:sSupPr>
                        <m:ctrlP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s-C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−6</m:t>
                    </m:r>
                    <m:r>
                      <a:rPr lang="es-C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𝑞𝑒𝑥𝑝</m:t>
                    </m:r>
                    <m:d>
                      <m:dPr>
                        <m:ctrlP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s-CL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d>
                    <m:r>
                      <a:rPr lang="es-C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+8</m:t>
                    </m:r>
                    <m:r>
                      <a:rPr lang="es-C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𝑞𝑒𝑥𝑝</m:t>
                    </m:r>
                    <m:d>
                      <m:dPr>
                        <m:ctrlP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CL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s-CL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</m:d>
                    <m:r>
                      <a:rPr lang="es-C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−3</m:t>
                    </m:r>
                    <m:r>
                      <a:rPr lang="es-C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s-C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C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𝑞𝑒𝑥𝑝</m:t>
                    </m:r>
                    <m:r>
                      <a:rPr lang="es-C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(4</m:t>
                    </m:r>
                    <m:r>
                      <a:rPr lang="es-CL" sz="3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s-C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s-CL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s-CL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189" y="631280"/>
                <a:ext cx="10359693" cy="2306722"/>
              </a:xfrm>
              <a:prstGeom prst="rect">
                <a:avLst/>
              </a:prstGeom>
              <a:blipFill rotWithShape="0">
                <a:blip r:embed="rId3"/>
                <a:stretch>
                  <a:fillRect l="-589" t="-4233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618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 err="1" smtClean="0"/>
              <a:t>Renormalización</a:t>
            </a:r>
            <a:r>
              <a:rPr lang="es-CL" dirty="0" smtClean="0"/>
              <a:t> (usando lupas)</a:t>
            </a:r>
            <a:endParaRPr lang="es-CL" dirty="0"/>
          </a:p>
        </p:txBody>
      </p:sp>
      <p:sp>
        <p:nvSpPr>
          <p:cNvPr id="6" name="Elipse 5"/>
          <p:cNvSpPr/>
          <p:nvPr/>
        </p:nvSpPr>
        <p:spPr>
          <a:xfrm>
            <a:off x="1187365" y="2551446"/>
            <a:ext cx="940904" cy="9806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930" y="2551446"/>
            <a:ext cx="951058" cy="99373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185" y="2551446"/>
            <a:ext cx="951058" cy="99373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554" y="2551446"/>
            <a:ext cx="951058" cy="993734"/>
          </a:xfrm>
          <a:prstGeom prst="rect">
            <a:avLst/>
          </a:prstGeom>
        </p:spPr>
      </p:pic>
      <p:cxnSp>
        <p:nvCxnSpPr>
          <p:cNvPr id="11" name="Conector recto 10"/>
          <p:cNvCxnSpPr>
            <a:stCxn id="6" idx="6"/>
          </p:cNvCxnSpPr>
          <p:nvPr/>
        </p:nvCxnSpPr>
        <p:spPr>
          <a:xfrm flipV="1">
            <a:off x="2128269" y="3035240"/>
            <a:ext cx="2504661" cy="6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7346528" y="2865542"/>
            <a:ext cx="3255601" cy="152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7356598" y="3225150"/>
            <a:ext cx="3255601" cy="284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5748736" y="2663592"/>
            <a:ext cx="527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dirty="0" smtClean="0"/>
              <a:t>=</a:t>
            </a:r>
            <a:endParaRPr lang="es-CL" sz="4400" dirty="0"/>
          </a:p>
        </p:txBody>
      </p:sp>
    </p:spTree>
    <p:extLst>
      <p:ext uri="{BB962C8B-B14F-4D97-AF65-F5344CB8AC3E}">
        <p14:creationId xmlns:p14="http://schemas.microsoft.com/office/powerpoint/2010/main" val="254993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809" y="1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0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Modelos de </a:t>
            </a:r>
            <a:r>
              <a:rPr lang="es-CL" dirty="0" err="1" smtClean="0"/>
              <a:t>Ising</a:t>
            </a:r>
            <a:r>
              <a:rPr lang="es-CL" dirty="0" smtClean="0"/>
              <a:t> y </a:t>
            </a:r>
            <a:r>
              <a:rPr lang="es-CL" dirty="0" err="1" smtClean="0"/>
              <a:t>Potts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Son dos modelos muy importantes de la física estadística, relacionados a la combinatoria y los grafos</a:t>
            </a:r>
            <a:r>
              <a:rPr lang="es-CL" dirty="0"/>
              <a:t>. </a:t>
            </a:r>
            <a:endParaRPr lang="es-CL" dirty="0" smtClean="0"/>
          </a:p>
          <a:p>
            <a:r>
              <a:rPr lang="es-CL" dirty="0" smtClean="0"/>
              <a:t>El </a:t>
            </a:r>
            <a:r>
              <a:rPr lang="es-CL" dirty="0"/>
              <a:t>modelo de </a:t>
            </a:r>
            <a:r>
              <a:rPr lang="es-CL" dirty="0" err="1"/>
              <a:t>Ising</a:t>
            </a:r>
            <a:r>
              <a:rPr lang="es-CL" dirty="0"/>
              <a:t> es un modelo físico propuesto para estudiar el comportamiento de materiales </a:t>
            </a:r>
            <a:r>
              <a:rPr lang="es-CL" dirty="0" smtClean="0"/>
              <a:t>ferromagnéticos y el modelo de </a:t>
            </a:r>
            <a:r>
              <a:rPr lang="es-CL" dirty="0" err="1" smtClean="0"/>
              <a:t>Potts</a:t>
            </a:r>
            <a:r>
              <a:rPr lang="es-CL" dirty="0" smtClean="0"/>
              <a:t>, una generalización del modelo de </a:t>
            </a:r>
            <a:r>
              <a:rPr lang="es-CL" dirty="0" err="1" smtClean="0"/>
              <a:t>Ising</a:t>
            </a:r>
            <a:r>
              <a:rPr lang="es-CL" dirty="0" smtClean="0"/>
              <a:t>, permite entender </a:t>
            </a:r>
            <a:r>
              <a:rPr lang="es-CL" dirty="0"/>
              <a:t>mejor el comportamiento de </a:t>
            </a:r>
            <a:r>
              <a:rPr lang="es-CL" dirty="0" smtClean="0"/>
              <a:t>estos materiales y </a:t>
            </a:r>
            <a:r>
              <a:rPr lang="es-CL" dirty="0"/>
              <a:t>otros fenómenos de la física </a:t>
            </a:r>
            <a:r>
              <a:rPr lang="es-CL" dirty="0" smtClean="0"/>
              <a:t>en </a:t>
            </a:r>
            <a:r>
              <a:rPr lang="es-CL" dirty="0"/>
              <a:t>estado </a:t>
            </a:r>
            <a:r>
              <a:rPr lang="es-CL" dirty="0" smtClean="0"/>
              <a:t>sólido.</a:t>
            </a:r>
          </a:p>
          <a:p>
            <a:endParaRPr lang="es-CL" dirty="0"/>
          </a:p>
          <a:p>
            <a:r>
              <a:rPr lang="es-CL" dirty="0" smtClean="0"/>
              <a:t>Para trabajar en ellos se necesitan tres ingredientes: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6838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361" y="2288101"/>
            <a:ext cx="6128060" cy="342450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929" y="174812"/>
            <a:ext cx="4352365" cy="343000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227" y="4000353"/>
            <a:ext cx="2231768" cy="260001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938174" y="851452"/>
            <a:ext cx="1767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chemeClr val="accent1"/>
                </a:solidFill>
              </a:rPr>
              <a:t>1. Grafos:</a:t>
            </a:r>
            <a:endParaRPr lang="es-CL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6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82486" y="231161"/>
            <a:ext cx="1061499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chemeClr val="accent1"/>
                </a:solidFill>
              </a:rPr>
              <a:t>            2. Interacción de un elemento con otro: </a:t>
            </a:r>
          </a:p>
          <a:p>
            <a:endParaRPr lang="es-CL" sz="2400" dirty="0" smtClean="0">
              <a:solidFill>
                <a:schemeClr val="accent1"/>
              </a:solidFill>
            </a:endParaRPr>
          </a:p>
          <a:p>
            <a:endParaRPr lang="es-CL" sz="2400" dirty="0">
              <a:solidFill>
                <a:schemeClr val="accent1"/>
              </a:solidFill>
            </a:endParaRPr>
          </a:p>
          <a:p>
            <a:r>
              <a:rPr lang="es-CL" dirty="0" smtClean="0"/>
              <a:t>Grados de libertad: a cada vértice se le puede dar una característica S, un Spin. </a:t>
            </a:r>
          </a:p>
          <a:p>
            <a:endParaRPr lang="es-CL" dirty="0" smtClean="0"/>
          </a:p>
          <a:p>
            <a:endParaRPr lang="es-CL" dirty="0" smtClean="0"/>
          </a:p>
          <a:p>
            <a:r>
              <a:rPr lang="es-CL" dirty="0" smtClean="0"/>
              <a:t>              S= 1                                                                                                           S=1,2,3,4</a:t>
            </a:r>
          </a:p>
          <a:p>
            <a:r>
              <a:rPr lang="es-CL" dirty="0"/>
              <a:t> </a:t>
            </a:r>
            <a:r>
              <a:rPr lang="es-CL" dirty="0" smtClean="0"/>
              <a:t>                               </a:t>
            </a:r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endParaRPr lang="es-CL" dirty="0"/>
          </a:p>
          <a:p>
            <a:endParaRPr lang="es-CL" dirty="0" smtClean="0"/>
          </a:p>
          <a:p>
            <a:r>
              <a:rPr lang="es-CL" dirty="0" smtClean="0"/>
              <a:t> </a:t>
            </a:r>
          </a:p>
          <a:p>
            <a:endParaRPr lang="es-CL" dirty="0"/>
          </a:p>
          <a:p>
            <a:r>
              <a:rPr lang="es-CL" dirty="0" smtClean="0"/>
              <a:t>              Si=(1, 2, 3, 4…. </a:t>
            </a:r>
            <a:r>
              <a:rPr lang="es-CL" dirty="0"/>
              <a:t>q</a:t>
            </a:r>
            <a:r>
              <a:rPr lang="es-CL" dirty="0" smtClean="0"/>
              <a:t>)</a:t>
            </a:r>
          </a:p>
          <a:p>
            <a:endParaRPr lang="es-CL" dirty="0" smtClean="0"/>
          </a:p>
        </p:txBody>
      </p:sp>
      <p:sp>
        <p:nvSpPr>
          <p:cNvPr id="6" name="Elipse 5"/>
          <p:cNvSpPr/>
          <p:nvPr/>
        </p:nvSpPr>
        <p:spPr>
          <a:xfrm>
            <a:off x="3104338" y="3143196"/>
            <a:ext cx="874643" cy="8216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1</a:t>
            </a:r>
            <a:endParaRPr lang="es-CL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920" y="4507661"/>
            <a:ext cx="883997" cy="9426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22" y="2525206"/>
            <a:ext cx="883997" cy="856530"/>
          </a:xfrm>
          <a:prstGeom prst="rect">
            <a:avLst/>
          </a:prstGeom>
        </p:spPr>
      </p:pic>
      <p:cxnSp>
        <p:nvCxnSpPr>
          <p:cNvPr id="10" name="Conector recto 9"/>
          <p:cNvCxnSpPr>
            <a:stCxn id="8" idx="2"/>
          </p:cNvCxnSpPr>
          <p:nvPr/>
        </p:nvCxnSpPr>
        <p:spPr>
          <a:xfrm>
            <a:off x="1321921" y="3381736"/>
            <a:ext cx="272343" cy="11719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>
            <a:stCxn id="8" idx="3"/>
            <a:endCxn id="6" idx="1"/>
          </p:cNvCxnSpPr>
          <p:nvPr/>
        </p:nvCxnSpPr>
        <p:spPr>
          <a:xfrm>
            <a:off x="1763919" y="2953471"/>
            <a:ext cx="1468508" cy="3100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>
            <a:endCxn id="6" idx="3"/>
          </p:cNvCxnSpPr>
          <p:nvPr/>
        </p:nvCxnSpPr>
        <p:spPr>
          <a:xfrm flipV="1">
            <a:off x="2134980" y="3844505"/>
            <a:ext cx="1097447" cy="929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ipse 15"/>
          <p:cNvSpPr/>
          <p:nvPr/>
        </p:nvSpPr>
        <p:spPr>
          <a:xfrm>
            <a:off x="5989982" y="2953471"/>
            <a:ext cx="662609" cy="649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1</a:t>
            </a:r>
            <a:endParaRPr lang="es-CL" dirty="0"/>
          </a:p>
        </p:txBody>
      </p:sp>
      <p:sp>
        <p:nvSpPr>
          <p:cNvPr id="17" name="Elipse 16"/>
          <p:cNvSpPr/>
          <p:nvPr/>
        </p:nvSpPr>
        <p:spPr>
          <a:xfrm>
            <a:off x="8375374" y="5113576"/>
            <a:ext cx="715617" cy="7818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2</a:t>
            </a:r>
            <a:endParaRPr lang="es-CL" dirty="0"/>
          </a:p>
        </p:txBody>
      </p:sp>
      <p:sp>
        <p:nvSpPr>
          <p:cNvPr id="18" name="Elipse 17"/>
          <p:cNvSpPr/>
          <p:nvPr/>
        </p:nvSpPr>
        <p:spPr>
          <a:xfrm>
            <a:off x="9395791" y="3278149"/>
            <a:ext cx="742122" cy="7487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2</a:t>
            </a:r>
            <a:endParaRPr lang="es-CL" dirty="0"/>
          </a:p>
        </p:txBody>
      </p:sp>
      <p:sp>
        <p:nvSpPr>
          <p:cNvPr id="19" name="Elipse 18"/>
          <p:cNvSpPr/>
          <p:nvPr/>
        </p:nvSpPr>
        <p:spPr>
          <a:xfrm>
            <a:off x="10416209" y="5113577"/>
            <a:ext cx="781878" cy="7818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3</a:t>
            </a:r>
            <a:endParaRPr lang="es-CL" dirty="0"/>
          </a:p>
        </p:txBody>
      </p:sp>
      <p:sp>
        <p:nvSpPr>
          <p:cNvPr id="20" name="Elipse 19"/>
          <p:cNvSpPr/>
          <p:nvPr/>
        </p:nvSpPr>
        <p:spPr>
          <a:xfrm>
            <a:off x="7633253" y="3761855"/>
            <a:ext cx="742122" cy="7686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4</a:t>
            </a:r>
          </a:p>
        </p:txBody>
      </p:sp>
      <p:cxnSp>
        <p:nvCxnSpPr>
          <p:cNvPr id="22" name="Conector recto 21"/>
          <p:cNvCxnSpPr>
            <a:stCxn id="16" idx="5"/>
            <a:endCxn id="20" idx="1"/>
          </p:cNvCxnSpPr>
          <p:nvPr/>
        </p:nvCxnSpPr>
        <p:spPr>
          <a:xfrm>
            <a:off x="6555554" y="3507731"/>
            <a:ext cx="1186380" cy="3666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>
            <a:stCxn id="20" idx="6"/>
            <a:endCxn id="18" idx="2"/>
          </p:cNvCxnSpPr>
          <p:nvPr/>
        </p:nvCxnSpPr>
        <p:spPr>
          <a:xfrm flipV="1">
            <a:off x="8375375" y="3652523"/>
            <a:ext cx="1020416" cy="493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>
            <a:stCxn id="17" idx="6"/>
            <a:endCxn id="19" idx="2"/>
          </p:cNvCxnSpPr>
          <p:nvPr/>
        </p:nvCxnSpPr>
        <p:spPr>
          <a:xfrm>
            <a:off x="9090991" y="5504515"/>
            <a:ext cx="132521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>
            <a:stCxn id="20" idx="4"/>
            <a:endCxn id="17" idx="1"/>
          </p:cNvCxnSpPr>
          <p:nvPr/>
        </p:nvCxnSpPr>
        <p:spPr>
          <a:xfrm>
            <a:off x="8004314" y="4530481"/>
            <a:ext cx="475860" cy="6975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>
            <a:stCxn id="17" idx="2"/>
            <a:endCxn id="16" idx="4"/>
          </p:cNvCxnSpPr>
          <p:nvPr/>
        </p:nvCxnSpPr>
        <p:spPr>
          <a:xfrm flipH="1" flipV="1">
            <a:off x="6321287" y="3602827"/>
            <a:ext cx="2054087" cy="1901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>
            <a:stCxn id="18" idx="5"/>
          </p:cNvCxnSpPr>
          <p:nvPr/>
        </p:nvCxnSpPr>
        <p:spPr>
          <a:xfrm>
            <a:off x="10029232" y="3917245"/>
            <a:ext cx="864055" cy="1310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24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5725" y="489639"/>
            <a:ext cx="8911687" cy="1280890"/>
          </a:xfrm>
        </p:spPr>
        <p:txBody>
          <a:bodyPr/>
          <a:lstStyle/>
          <a:p>
            <a:r>
              <a:rPr lang="es-CL" dirty="0" err="1" smtClean="0"/>
              <a:t>Hamiltoniano</a:t>
            </a:r>
            <a:r>
              <a:rPr lang="es-CL" dirty="0" smtClean="0"/>
              <a:t> </a:t>
            </a:r>
            <a:endParaRPr lang="es-C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uadroTexto 3"/>
              <p:cNvSpPr txBox="1"/>
              <p:nvPr/>
            </p:nvSpPr>
            <p:spPr>
              <a:xfrm>
                <a:off x="504967" y="1995814"/>
                <a:ext cx="11687033" cy="4435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dirty="0" smtClean="0"/>
                  <a:t>En el modelo de </a:t>
                </a:r>
                <a:r>
                  <a:rPr lang="es-CL" dirty="0" err="1" smtClean="0"/>
                  <a:t>Potts</a:t>
                </a:r>
                <a:r>
                  <a:rPr lang="es-CL" dirty="0" smtClean="0"/>
                  <a:t>, asigna la “energía” al sistema. El nombre es en honor a William </a:t>
                </a:r>
                <a:r>
                  <a:rPr lang="es-CL" dirty="0" err="1" smtClean="0"/>
                  <a:t>Rowan</a:t>
                </a:r>
                <a:r>
                  <a:rPr lang="es-CL" dirty="0" smtClean="0"/>
                  <a:t> Hamilton. </a:t>
                </a:r>
              </a:p>
              <a:p>
                <a:endParaRPr lang="es-CL" dirty="0" smtClean="0"/>
              </a:p>
              <a:p>
                <a:endParaRPr lang="es-CL" dirty="0" smtClean="0"/>
              </a:p>
              <a:p>
                <a:endParaRPr lang="es-CL" dirty="0"/>
              </a:p>
              <a:p>
                <a:r>
                  <a:rPr lang="es-CL" dirty="0" smtClean="0"/>
                  <a:t>Se calcula por :</a:t>
                </a:r>
                <a14:m>
                  <m:oMath xmlns:m="http://schemas.openxmlformats.org/officeDocument/2006/math">
                    <m:r>
                      <a:rPr lang="es-CL" sz="4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CL" sz="44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s-CL" sz="4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s-CL" sz="4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s-CL" sz="4400" b="0" i="1" smtClean="0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s-CL" sz="4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s-CL" sz="44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s-CL" sz="4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s-CL" sz="44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s-CL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CL" sz="4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sSub>
                              <m:sSubPr>
                                <m:ctrlPr>
                                  <a:rPr lang="es-CL" sz="4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CL" sz="4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s-CL" sz="4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s-CL" sz="4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CL" sz="4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s-CL" sz="4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b>
                        </m:sSub>
                      </m:e>
                    </m:nary>
                  </m:oMath>
                </a14:m>
                <a:endParaRPr lang="es-CL" sz="4400" b="0" i="1" dirty="0" smtClean="0">
                  <a:latin typeface="Cambria Math" panose="02040503050406030204" pitchFamily="18" charset="0"/>
                </a:endParaRPr>
              </a:p>
              <a:p>
                <a:endParaRPr lang="es-CL" sz="2800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sSub>
                            <m:sSubPr>
                              <m:ctrlP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1  </m:t>
                              </m:r>
                              <m:sSub>
                                <m:sSubPr>
                                  <m:ctrlPr>
                                    <a:rPr lang="es-CL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L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s-CL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s-CL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L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s-CL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0  </m:t>
                              </m:r>
                              <m:sSub>
                                <m:sSubPr>
                                  <m:ctrlPr>
                                    <a:rPr lang="es-CL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L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s-CL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s-CL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s-CL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L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s-CL" sz="3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s-CL" b="0" dirty="0" smtClean="0"/>
              </a:p>
              <a:p>
                <a:endParaRPr lang="es-CL" dirty="0" smtClean="0"/>
              </a:p>
              <a:p>
                <a:endParaRPr lang="es-CL" dirty="0"/>
              </a:p>
            </p:txBody>
          </p:sp>
        </mc:Choice>
        <mc:Fallback>
          <p:sp>
            <p:nvSpPr>
              <p:cNvPr id="4" name="Cuadro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67" y="1995814"/>
                <a:ext cx="11687033" cy="4435317"/>
              </a:xfrm>
              <a:prstGeom prst="rect">
                <a:avLst/>
              </a:prstGeom>
              <a:blipFill rotWithShape="0">
                <a:blip r:embed="rId2"/>
                <a:stretch>
                  <a:fillRect l="-469" t="-687" r="-469"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595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08831" y="543427"/>
            <a:ext cx="8911687" cy="1280890"/>
          </a:xfrm>
        </p:spPr>
        <p:txBody>
          <a:bodyPr/>
          <a:lstStyle/>
          <a:p>
            <a:r>
              <a:rPr lang="es-CL" dirty="0" smtClean="0"/>
              <a:t>Función de partición</a:t>
            </a:r>
            <a:endParaRPr lang="es-C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/>
              <p:cNvSpPr txBox="1"/>
              <p:nvPr/>
            </p:nvSpPr>
            <p:spPr>
              <a:xfrm>
                <a:off x="609794" y="2194559"/>
                <a:ext cx="11078817" cy="32799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54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s-CL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s-CL" sz="5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s-CL" sz="5400" b="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  <m:r>
                            <a:rPr lang="es-CL" sz="5400" b="0" i="1" smtClean="0">
                              <a:latin typeface="Cambria Math" panose="02040503050406030204" pitchFamily="18" charset="0"/>
                            </a:rPr>
                            <m:t>𝑠𝑖</m:t>
                          </m:r>
                          <m:r>
                            <a:rPr lang="es-CL" sz="5400" b="0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s-CL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CL" sz="5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s-CL" sz="5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CL" sz="5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s-CL" sz="5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sup>
                          </m:sSup>
                          <m:eqArr>
                            <m:eqArrPr>
                              <m:ctrlPr>
                                <a:rPr lang="es-CL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CL" sz="5400" b="0" i="1" smtClean="0">
                                  <a:latin typeface="Cambria Math" panose="02040503050406030204" pitchFamily="18" charset="0"/>
                                </a:rPr>
                                <m:t>              </m:t>
                              </m:r>
                              <m:r>
                                <a:rPr lang="es-CL" sz="5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s-CL" sz="5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s-CL" sz="5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s-CL" sz="5400" b="0" i="1" smtClean="0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s-CL" sz="5400" b="0" i="1" smtClean="0">
                                      <a:latin typeface="Cambria Math" panose="02040503050406030204" pitchFamily="18" charset="0"/>
                                    </a:rPr>
                                    <m:t>𝑖𝐽</m:t>
                                  </m:r>
                                  <m:r>
                                    <a:rPr lang="es-CL" sz="5400" b="0" i="1" smtClean="0"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s-CL" sz="5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CL" sz="5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𝛿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s-CL" sz="5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CL" sz="5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s-CL" sz="5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s-CL" sz="5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CL" sz="5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s-CL" sz="5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nary>
                            </m:e>
                            <m:e>
                              <m:r>
                                <a:rPr lang="es-CL" sz="5400" b="0" i="1" smtClean="0">
                                  <a:latin typeface="Cambria Math" panose="02040503050406030204" pitchFamily="18" charset="0"/>
                                </a:rPr>
                                <m:t>                 </m:t>
                              </m:r>
                            </m:e>
                            <m:e>
                              <m:r>
                                <a:rPr lang="es-CL" sz="5400" b="0" i="1" smtClean="0">
                                  <a:latin typeface="Cambria Math" panose="02040503050406030204" pitchFamily="18" charset="0"/>
                                </a:rPr>
                                <m:t>                  </m:t>
                              </m:r>
                              <m:r>
                                <a:rPr lang="es-CL" sz="5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s-CL" sz="5400" b="0" i="1" smtClean="0">
                                  <a:latin typeface="Cambria Math" panose="02040503050406030204" pitchFamily="18" charset="0"/>
                                </a:rPr>
                                <m:t>=1/</m:t>
                              </m:r>
                              <m:sSub>
                                <m:sSubPr>
                                  <m:ctrlPr>
                                    <a:rPr lang="es-CL" sz="5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CL" sz="54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s-CL" sz="5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s-CL" sz="5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eqArr>
                        </m:e>
                      </m:nary>
                    </m:oMath>
                  </m:oMathPara>
                </a14:m>
                <a:endParaRPr lang="es-CL" dirty="0"/>
              </a:p>
            </p:txBody>
          </p:sp>
        </mc:Choice>
        <mc:Fallback xmlns="">
          <p:sp>
            <p:nvSpPr>
              <p:cNvPr id="5" name="Cuadro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94" y="2194559"/>
                <a:ext cx="11078817" cy="327993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50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05072" y="1214963"/>
            <a:ext cx="9024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/>
              <a:t>Coloreo de grafos</a:t>
            </a:r>
            <a:endParaRPr lang="es-CL" sz="20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041" y="2170506"/>
            <a:ext cx="3810000" cy="310515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671930" y="2948104"/>
            <a:ext cx="5645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</a:t>
            </a:r>
            <a:r>
              <a:rPr lang="es-CL" dirty="0" smtClean="0"/>
              <a:t>olinomio cromático: Pintando un vértice de tal manera que los vértices vecinos no sean del mismo color: ¿Cuántas maneras hay de pintar el grafo usando solo q=2 colores?</a:t>
            </a:r>
          </a:p>
        </p:txBody>
      </p:sp>
    </p:spTree>
    <p:extLst>
      <p:ext uri="{BB962C8B-B14F-4D97-AF65-F5344CB8AC3E}">
        <p14:creationId xmlns:p14="http://schemas.microsoft.com/office/powerpoint/2010/main" val="398811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9138" y="1263826"/>
            <a:ext cx="10515600" cy="1325563"/>
          </a:xfrm>
        </p:spPr>
        <p:txBody>
          <a:bodyPr/>
          <a:lstStyle/>
          <a:p>
            <a:r>
              <a:rPr lang="es-CL" dirty="0" smtClean="0"/>
              <a:t>Polinomio dicromático</a:t>
            </a:r>
            <a:endParaRPr lang="es-C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/>
              <p:cNvSpPr txBox="1"/>
              <p:nvPr/>
            </p:nvSpPr>
            <p:spPr>
              <a:xfrm>
                <a:off x="1333747" y="2907680"/>
                <a:ext cx="8674619" cy="27699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L" sz="3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s-CL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&gt;∙ ∙&lt;, 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C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𝑣𝑃</m:t>
                      </m:r>
                      <m:d>
                        <m:dPr>
                          <m:ctrlP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CL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&gt;≠&lt;</m:t>
                          </m:r>
                        </m:e>
                      </m:d>
                    </m:oMath>
                  </m:oMathPara>
                </a14:m>
                <a:endParaRPr lang="es-CL" sz="3600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s-CL" sz="3600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s-CL" sz="3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CL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s-CL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CL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∙,</m:t>
                        </m:r>
                        <m:r>
                          <a:rPr lang="es-CL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s-CL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s-CL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s-CL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s-CL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s-CL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s-CL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</m:oMath>
                </a14:m>
                <a:endParaRPr lang="es-CL" sz="3600" b="0" dirty="0" smtClean="0">
                  <a:ea typeface="Cambria Math" panose="02040503050406030204" pitchFamily="18" charset="0"/>
                </a:endParaRPr>
              </a:p>
              <a:p>
                <a:endParaRPr lang="es-CL" sz="3600" dirty="0" smtClean="0">
                  <a:ea typeface="Cambria Math" panose="02040503050406030204" pitchFamily="18" charset="0"/>
                </a:endParaRPr>
              </a:p>
              <a:p>
                <a:r>
                  <a:rPr lang="es-CL" sz="36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CL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s-CL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CL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s-CL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es-CL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s-CL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s-CL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s-CL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s-CL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s-CL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s-CL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s-CL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𝑞𝑃</m:t>
                    </m:r>
                    <m:r>
                      <a:rPr lang="es-CL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s-CL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s-CL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´,</m:t>
                    </m:r>
                    <m:r>
                      <a:rPr lang="es-CL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s-CL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s-CL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s-CL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s-CL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s-CL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s-CL" sz="3600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CuadroTex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747" y="2907680"/>
                <a:ext cx="8674619" cy="2769989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/>
          <p:cNvSpPr txBox="1"/>
          <p:nvPr/>
        </p:nvSpPr>
        <p:spPr>
          <a:xfrm>
            <a:off x="1774630" y="525769"/>
            <a:ext cx="10213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chemeClr val="accent1"/>
                </a:solidFill>
              </a:rPr>
              <a:t>3. Desde el </a:t>
            </a:r>
            <a:r>
              <a:rPr lang="es-CL" sz="2400" b="1" dirty="0" err="1" smtClean="0">
                <a:solidFill>
                  <a:schemeClr val="accent1"/>
                </a:solidFill>
              </a:rPr>
              <a:t>Hamiltoniano</a:t>
            </a:r>
            <a:r>
              <a:rPr lang="es-CL" sz="2400" b="1" dirty="0" smtClean="0">
                <a:solidFill>
                  <a:schemeClr val="accent1"/>
                </a:solidFill>
              </a:rPr>
              <a:t> calcular cantidades microscópicas</a:t>
            </a:r>
            <a:endParaRPr lang="es-CL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2119145" y="483027"/>
            <a:ext cx="1596789" cy="15012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317" y="472342"/>
            <a:ext cx="1609483" cy="1511939"/>
          </a:xfrm>
          <a:prstGeom prst="rect">
            <a:avLst/>
          </a:prstGeom>
        </p:spPr>
      </p:pic>
      <p:cxnSp>
        <p:nvCxnSpPr>
          <p:cNvPr id="7" name="Conector recto 6"/>
          <p:cNvCxnSpPr>
            <a:stCxn id="4" idx="6"/>
          </p:cNvCxnSpPr>
          <p:nvPr/>
        </p:nvCxnSpPr>
        <p:spPr>
          <a:xfrm flipV="1">
            <a:off x="3715934" y="1228311"/>
            <a:ext cx="5650173" cy="5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/>
              <p:cNvSpPr txBox="1"/>
              <p:nvPr/>
            </p:nvSpPr>
            <p:spPr>
              <a:xfrm>
                <a:off x="3240269" y="3297842"/>
                <a:ext cx="6618800" cy="27084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CL" sz="3600" b="0" dirty="0" smtClean="0"/>
                  <a:t> </a:t>
                </a:r>
                <a14:m>
                  <m:oMath xmlns:m="http://schemas.openxmlformats.org/officeDocument/2006/math">
                    <m:r>
                      <a:rPr lang="es-CL" sz="4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s-CL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CL" sz="4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</m:d>
                    <m:r>
                      <a:rPr lang="es-CL" sz="44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s-CL" sz="4400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s-CL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CL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s-CL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s-CL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s-CL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endParaRPr lang="es-CL" sz="4400" b="0" dirty="0" smtClean="0">
                  <a:ea typeface="Cambria Math" panose="02040503050406030204" pitchFamily="18" charset="0"/>
                </a:endParaRPr>
              </a:p>
              <a:p>
                <a:endParaRPr lang="es-CL" sz="4400" dirty="0" smtClean="0"/>
              </a:p>
              <a:p>
                <a:endParaRPr lang="es-CL" sz="4400" dirty="0"/>
              </a:p>
              <a:p>
                <a:r>
                  <a:rPr lang="es-CL" sz="4400" b="0" dirty="0" smtClean="0"/>
                  <a:t> </a:t>
                </a:r>
                <a14:m>
                  <m:oMath xmlns:m="http://schemas.openxmlformats.org/officeDocument/2006/math">
                    <m:r>
                      <a:rPr lang="es-CL" sz="4400" b="0" i="1" smtClean="0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lang="es-CL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CL" sz="4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</m:d>
                    <m:r>
                      <a:rPr lang="es-CL" sz="44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s-CL" sz="4400" b="0" i="1" smtClean="0">
                        <a:latin typeface="Cambria Math" panose="02040503050406030204" pitchFamily="18" charset="0"/>
                      </a:rPr>
                      <m:t>𝑞𝑒𝑥𝑝</m:t>
                    </m:r>
                    <m:d>
                      <m:dPr>
                        <m:ctrlPr>
                          <a:rPr lang="es-CL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CL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s-CL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</m:d>
                    <m:r>
                      <a:rPr lang="es-CL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s-CL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s-CL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s-CL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s-CL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−1)</m:t>
                    </m:r>
                  </m:oMath>
                </a14:m>
                <a:endParaRPr lang="es-CL" sz="4400" dirty="0"/>
              </a:p>
            </p:txBody>
          </p:sp>
        </mc:Choice>
        <mc:Fallback xmlns="">
          <p:sp>
            <p:nvSpPr>
              <p:cNvPr id="12" name="CuadroTexto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269" y="3297842"/>
                <a:ext cx="6618800" cy="270843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409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10825</TotalTime>
  <Words>265</Words>
  <Application>Microsoft Office PowerPoint</Application>
  <PresentationFormat>Panorámica</PresentationFormat>
  <Paragraphs>74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Cambria Math</vt:lpstr>
      <vt:lpstr>Century Gothic</vt:lpstr>
      <vt:lpstr>Wingdings 3</vt:lpstr>
      <vt:lpstr>Espiral</vt:lpstr>
      <vt:lpstr>Colorear mapas                      y los modelos de Ising y Potts </vt:lpstr>
      <vt:lpstr>Modelos de Ising y Potts</vt:lpstr>
      <vt:lpstr>Presentación de PowerPoint</vt:lpstr>
      <vt:lpstr>Presentación de PowerPoint</vt:lpstr>
      <vt:lpstr>Hamiltoniano </vt:lpstr>
      <vt:lpstr>Función de partición</vt:lpstr>
      <vt:lpstr>Presentación de PowerPoint</vt:lpstr>
      <vt:lpstr>Polinomio dicromático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Renormalización (usando lupas)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grafos</dc:title>
  <dc:creator>Valeria</dc:creator>
  <cp:lastModifiedBy>Valeria</cp:lastModifiedBy>
  <cp:revision>45</cp:revision>
  <dcterms:created xsi:type="dcterms:W3CDTF">2017-01-16T02:20:35Z</dcterms:created>
  <dcterms:modified xsi:type="dcterms:W3CDTF">2017-01-24T19:51:22Z</dcterms:modified>
</cp:coreProperties>
</file>