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handoutMasterIdLst>
    <p:handoutMasterId r:id="rId36"/>
  </p:handoutMasterIdLst>
  <p:sldIdLst>
    <p:sldId id="256" r:id="rId2"/>
    <p:sldId id="257" r:id="rId3"/>
    <p:sldId id="264" r:id="rId4"/>
    <p:sldId id="258" r:id="rId5"/>
    <p:sldId id="262" r:id="rId6"/>
    <p:sldId id="263" r:id="rId7"/>
    <p:sldId id="259" r:id="rId8"/>
    <p:sldId id="260" r:id="rId9"/>
    <p:sldId id="285" r:id="rId10"/>
    <p:sldId id="286" r:id="rId11"/>
    <p:sldId id="287" r:id="rId12"/>
    <p:sldId id="288" r:id="rId13"/>
    <p:sldId id="289" r:id="rId14"/>
    <p:sldId id="291" r:id="rId15"/>
    <p:sldId id="292" r:id="rId16"/>
    <p:sldId id="266" r:id="rId17"/>
    <p:sldId id="268" r:id="rId18"/>
    <p:sldId id="270" r:id="rId19"/>
    <p:sldId id="271" r:id="rId20"/>
    <p:sldId id="290" r:id="rId21"/>
    <p:sldId id="275" r:id="rId22"/>
    <p:sldId id="274" r:id="rId23"/>
    <p:sldId id="272" r:id="rId24"/>
    <p:sldId id="276" r:id="rId25"/>
    <p:sldId id="273" r:id="rId26"/>
    <p:sldId id="277" r:id="rId27"/>
    <p:sldId id="279" r:id="rId28"/>
    <p:sldId id="280" r:id="rId29"/>
    <p:sldId id="281" r:id="rId30"/>
    <p:sldId id="282" r:id="rId31"/>
    <p:sldId id="283" r:id="rId32"/>
    <p:sldId id="284" r:id="rId33"/>
    <p:sldId id="269" r:id="rId34"/>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a:srgbClr val="FFCC00"/>
    <a:srgbClr val="FF6600"/>
    <a:srgbClr val="996633"/>
    <a:srgbClr val="F3D9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754" autoAdjust="0"/>
    <p:restoredTop sz="67308" autoAdjust="0"/>
  </p:normalViewPr>
  <p:slideViewPr>
    <p:cSldViewPr>
      <p:cViewPr>
        <p:scale>
          <a:sx n="50" d="100"/>
          <a:sy n="50" d="100"/>
        </p:scale>
        <p:origin x="-2304" y="-636"/>
      </p:cViewPr>
      <p:guideLst>
        <p:guide orient="horz" pos="2160"/>
        <p:guide pos="2880"/>
      </p:guideLst>
    </p:cSldViewPr>
  </p:slideViewPr>
  <p:notesTextViewPr>
    <p:cViewPr>
      <p:scale>
        <a:sx n="1" d="1"/>
        <a:sy n="1" d="1"/>
      </p:scale>
      <p:origin x="0" y="0"/>
    </p:cViewPr>
  </p:notesTextViewPr>
  <p:sorterViewPr>
    <p:cViewPr>
      <p:scale>
        <a:sx n="84" d="100"/>
        <a:sy n="84" d="100"/>
      </p:scale>
      <p:origin x="0" y="334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C2BD4B3-3AC1-4C82-8F68-314738AD194D}" type="datetimeFigureOut">
              <a:rPr lang="es-CL" smtClean="0"/>
              <a:t>24-01-2017</a:t>
            </a:fld>
            <a:endParaRPr lang="es-CL"/>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298649-0D44-4950-B21B-C406E72A4D3B}" type="slidenum">
              <a:rPr lang="es-CL" smtClean="0"/>
              <a:t>‹Nº›</a:t>
            </a:fld>
            <a:endParaRPr lang="es-CL"/>
          </a:p>
        </p:txBody>
      </p:sp>
    </p:spTree>
    <p:extLst>
      <p:ext uri="{BB962C8B-B14F-4D97-AF65-F5344CB8AC3E}">
        <p14:creationId xmlns:p14="http://schemas.microsoft.com/office/powerpoint/2010/main" val="91267291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5942" units="1/cm"/>
          <inkml:channelProperty channel="Y" name="resolution" value="39.58763" units="1/cm"/>
        </inkml:channelProperties>
      </inkml:inkSource>
      <inkml:timestamp xml:id="ts0" timeString="2017-01-20T21:37:53.955"/>
    </inkml:context>
    <inkml:brush xml:id="br0">
      <inkml:brushProperty name="width" value="0.05292" units="cm"/>
      <inkml:brushProperty name="height" value="0.05292" units="cm"/>
      <inkml:brushProperty name="color" value="#FF0000"/>
    </inkml:brush>
  </inkml:definitions>
  <inkml:trace contextRef="#ctx0" brushRef="#br0">18257 17388,'-25'0,"25"25,0 0,0 24,0-24,-25 0,25 25,-25 24,25-49,-25 0,25 24,-24-24,24-75,24 1,-24-1,25 1,-25 24,25 25,-25-25,0 0,25 0,-25 0,0 1,25 24,-25-25,0 50,0-1,0 1,0 0,0 0,0 0,0 0,0-1,0 1,0 25,0-25,0-50,0-25,0 1,49-1,-24 0,-25 25,25 25,-25-24,25 24,-25-25,0 74,-25 26,0-25,0-26,25 1,0 0,0 0,0 0,0-1,0 1,0 0,0 0,0-50,25 0,-25-24,25 24,-25 0,0 0,25 25,-25-25,24 1,-24-26,0 25,25 25,-25-50,25 50,-25 25,0 0,0 25,0-25,0 24,0-24,0 0,0 0,0-1,0 1,0 0,0 25,0-26,0 1,-25-25,0 0,25-25,0 1,0-1,0 0,-24 25,24-25,0 0,0 50,-25-25,0 0,25-25,0 1,-25 24,0 0,25 24,-24 1,24-50,0 1,0 48,0 1,0-50,24 25,1 0,0 0,0 0,0 0,-1 0,1 0,0 0,0 0,0 0,-50 0,0 0,-25 0,26 0,24-24,0-1,0-25,24 50,1-49,0 24,0 0,-25 0,25 25,-25 25,0 0,0 24,0 1,0-25,0 0,0-1,0-48,0-26,0 25,24-24,-24-1,25 50,-25-25,0 75,0-1,0 26,0-50,0 24,0-24,0 0,0 0,0-75,25 25,0 0,-25-49,25 24,-1 1,-24 24,25 0,-25 100,-25-26,1 1,-1-1,-25 1,25-25,25-50,0 0,0 0</inkml:trace>
  <inkml:trace contextRef="#ctx0" brushRef="#br0" timeOffset="1039.9057">18877 17611</inkml:trace>
  <inkml:trace contextRef="#ctx0" brushRef="#br0" timeOffset="2555.2016">18902 17785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B277A3-ACED-48DD-A284-F7AF89CB5CC9}" type="datetimeFigureOut">
              <a:rPr lang="es-CL" smtClean="0"/>
              <a:t>24-01-2017</a:t>
            </a:fld>
            <a:endParaRPr lang="es-CL"/>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F7194F-5EF7-4B90-8B65-309C8EE66F91}" type="slidenum">
              <a:rPr lang="es-CL" smtClean="0"/>
              <a:t>‹Nº›</a:t>
            </a:fld>
            <a:endParaRPr lang="es-CL"/>
          </a:p>
        </p:txBody>
      </p:sp>
    </p:spTree>
    <p:extLst>
      <p:ext uri="{BB962C8B-B14F-4D97-AF65-F5344CB8AC3E}">
        <p14:creationId xmlns:p14="http://schemas.microsoft.com/office/powerpoint/2010/main" val="345484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Nuestra</a:t>
            </a:r>
            <a:r>
              <a:rPr lang="es-CL" baseline="0" dirty="0" smtClean="0"/>
              <a:t> investigación de Cx1M se basó en “Observaciones con el sensor de glucosa y cómo conocer más el proceso de glicólisis” , junto a la tutora que nos acompañó y guío Francisca Cortés.</a:t>
            </a:r>
            <a:endParaRPr lang="es-CL" dirty="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1</a:t>
            </a:fld>
            <a:endParaRPr lang="es-CL"/>
          </a:p>
        </p:txBody>
      </p:sp>
    </p:spTree>
    <p:extLst>
      <p:ext uri="{BB962C8B-B14F-4D97-AF65-F5344CB8AC3E}">
        <p14:creationId xmlns:p14="http://schemas.microsoft.com/office/powerpoint/2010/main" val="127632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aseline="0" dirty="0" smtClean="0"/>
              <a:t>Gracias a este sensor, logramos realizar 4 distintos experimentos. En estos dos gráficos podemos observar una curva dosis respuesta. Estos son parte del mismo experimento, el cual fue someter a las células a distintas concentraciones de glucosa y ver cómo funcionaba el sensor en un microscopio de epifluorescencia.  Usamos células del tipo HEK293 y cada línea de color que se ve equivale a una única célula. Lo que diferencia a estos dos gráficos es que uno de ellos sus datos están normalizados, esta es una forma de representar un experimento, aquí se dividen estos valores por el valor al agregarle cero glucosa por lo tanto la curva quedaría en el valor 1. Así todas las células parten de un mismo valor de razón FRET para así poder comparar entre células y obtener el delta de cambio del sensor. </a:t>
            </a:r>
            <a:endParaRPr lang="es-ES" dirty="0"/>
          </a:p>
        </p:txBody>
      </p:sp>
      <p:sp>
        <p:nvSpPr>
          <p:cNvPr id="4" name="Marcador de número de diapositiva 3"/>
          <p:cNvSpPr>
            <a:spLocks noGrp="1"/>
          </p:cNvSpPr>
          <p:nvPr>
            <p:ph type="sldNum" sz="quarter" idx="10"/>
          </p:nvPr>
        </p:nvSpPr>
        <p:spPr/>
        <p:txBody>
          <a:bodyPr/>
          <a:lstStyle/>
          <a:p>
            <a:fld id="{4B9D1CB7-C3C9-4A6E-8F76-42B6B0CF07D1}" type="slidenum">
              <a:rPr lang="es-ES" smtClean="0"/>
              <a:t>10</a:t>
            </a:fld>
            <a:endParaRPr lang="es-ES"/>
          </a:p>
        </p:txBody>
      </p:sp>
    </p:spTree>
    <p:extLst>
      <p:ext uri="{BB962C8B-B14F-4D97-AF65-F5344CB8AC3E}">
        <p14:creationId xmlns:p14="http://schemas.microsoft.com/office/powerpoint/2010/main" val="2554380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Este es otro experimento que realizamos, esta vez añadimos 2 drogas, Citocalasina b y Azida.</a:t>
            </a:r>
            <a:r>
              <a:rPr lang="es-ES" baseline="0" dirty="0" smtClean="0"/>
              <a:t> Usando el mismo tipo de célula del experimento anterior y el mismo microscopio observamos que algunas células al añadirles Cito. B , mostraron una disminución de sus niveles de glucosa, es decir, que no estaba entrando glucosa a la célula así que la que estaba la estaban consumiendo. Y otras al añadirles Azida, subían y bajaban sus niveles de glucosa. Aquí podemos ver un gráfico normalizado y aquí otro en el que aparecen 2 células con comportamientos distintos. Los 3 gráficos son el mismo experimento.</a:t>
            </a:r>
          </a:p>
        </p:txBody>
      </p:sp>
      <p:sp>
        <p:nvSpPr>
          <p:cNvPr id="4" name="Marcador de número de diapositiva 3"/>
          <p:cNvSpPr>
            <a:spLocks noGrp="1"/>
          </p:cNvSpPr>
          <p:nvPr>
            <p:ph type="sldNum" sz="quarter" idx="10"/>
          </p:nvPr>
        </p:nvSpPr>
        <p:spPr/>
        <p:txBody>
          <a:bodyPr/>
          <a:lstStyle/>
          <a:p>
            <a:fld id="{4B9D1CB7-C3C9-4A6E-8F76-42B6B0CF07D1}" type="slidenum">
              <a:rPr lang="es-ES" smtClean="0"/>
              <a:t>11</a:t>
            </a:fld>
            <a:endParaRPr lang="es-ES"/>
          </a:p>
        </p:txBody>
      </p:sp>
    </p:spTree>
    <p:extLst>
      <p:ext uri="{BB962C8B-B14F-4D97-AF65-F5344CB8AC3E}">
        <p14:creationId xmlns:p14="http://schemas.microsoft.com/office/powerpoint/2010/main" val="1357831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Esta vez usamos otro</a:t>
            </a:r>
            <a:r>
              <a:rPr lang="es-ES" baseline="0" dirty="0" smtClean="0"/>
              <a:t> m</a:t>
            </a:r>
            <a:r>
              <a:rPr lang="es-ES" dirty="0" smtClean="0"/>
              <a:t>icroscopio llamado</a:t>
            </a:r>
            <a:r>
              <a:rPr lang="es-ES" baseline="0" dirty="0" smtClean="0"/>
              <a:t> “C</a:t>
            </a:r>
            <a:r>
              <a:rPr lang="es-ES" dirty="0" smtClean="0"/>
              <a:t>onfocal”. Mismos</a:t>
            </a:r>
            <a:r>
              <a:rPr lang="es-ES" baseline="0" dirty="0" smtClean="0"/>
              <a:t> tipo de célula pero esta vez sólo añadimos Citocalasina b. Aquí podemos ver cómo al añadirles la droga, sus niveles de glucosa bajaron notablemente y luego se mantuvieron. Mismos datos pero la razón FRET está normalizada.  </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4B9D1CB7-C3C9-4A6E-8F76-42B6B0CF07D1}" type="slidenum">
              <a:rPr lang="es-ES" smtClean="0"/>
              <a:t>12</a:t>
            </a:fld>
            <a:endParaRPr lang="es-ES"/>
          </a:p>
        </p:txBody>
      </p:sp>
    </p:spTree>
    <p:extLst>
      <p:ext uri="{BB962C8B-B14F-4D97-AF65-F5344CB8AC3E}">
        <p14:creationId xmlns:p14="http://schemas.microsoft.com/office/powerpoint/2010/main" val="3259229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Estas</a:t>
            </a:r>
            <a:r>
              <a:rPr lang="es-ES" baseline="0" dirty="0" smtClean="0"/>
              <a:t> son 3 formas distintas de graficar los datos. Este es un experimento en el cual se añadió Cito. B, podemos observar un gráfico normal, el siguiente está normalizado y este de acá abajo está promediado con la Razón FRET y la desviación que hubo. Como cada color es una única célula, todas estas se comportaban de una manera distinta.</a:t>
            </a:r>
            <a:endParaRPr lang="es-ES" dirty="0"/>
          </a:p>
        </p:txBody>
      </p:sp>
      <p:sp>
        <p:nvSpPr>
          <p:cNvPr id="4" name="Marcador de número de diapositiva 3"/>
          <p:cNvSpPr>
            <a:spLocks noGrp="1"/>
          </p:cNvSpPr>
          <p:nvPr>
            <p:ph type="sldNum" sz="quarter" idx="10"/>
          </p:nvPr>
        </p:nvSpPr>
        <p:spPr/>
        <p:txBody>
          <a:bodyPr/>
          <a:lstStyle/>
          <a:p>
            <a:fld id="{4B9D1CB7-C3C9-4A6E-8F76-42B6B0CF07D1}" type="slidenum">
              <a:rPr lang="es-ES" smtClean="0"/>
              <a:t>13</a:t>
            </a:fld>
            <a:endParaRPr lang="es-ES"/>
          </a:p>
        </p:txBody>
      </p:sp>
    </p:spTree>
    <p:extLst>
      <p:ext uri="{BB962C8B-B14F-4D97-AF65-F5344CB8AC3E}">
        <p14:creationId xmlns:p14="http://schemas.microsoft.com/office/powerpoint/2010/main" val="2427621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En la</a:t>
            </a:r>
            <a:r>
              <a:rPr lang="es-CL" baseline="0" dirty="0" smtClean="0"/>
              <a:t> glicólisis sólo hay 2 nano sensores para glucosa y piruvato. Falta información de otras moléculas del proceso Ejemplo: G6P, 2do paso de glicólisis. La G6P es glucosa fosforilada en el carbono 6. Participa en otras rutas metabólicas como la formación de glucógeno y pentosas fosfato. El problema es que no existe una herramienta que mida esta molécula en una mayor resolución espacial y temporal. </a:t>
            </a:r>
          </a:p>
        </p:txBody>
      </p:sp>
      <p:sp>
        <p:nvSpPr>
          <p:cNvPr id="4" name="3 Marcador de número de diapositiva"/>
          <p:cNvSpPr>
            <a:spLocks noGrp="1"/>
          </p:cNvSpPr>
          <p:nvPr>
            <p:ph type="sldNum" sz="quarter" idx="10"/>
          </p:nvPr>
        </p:nvSpPr>
        <p:spPr/>
        <p:txBody>
          <a:bodyPr/>
          <a:lstStyle/>
          <a:p>
            <a:fld id="{67F7194F-5EF7-4B90-8B65-309C8EE66F91}" type="slidenum">
              <a:rPr lang="es-CL" smtClean="0"/>
              <a:t>16</a:t>
            </a:fld>
            <a:endParaRPr lang="es-CL"/>
          </a:p>
        </p:txBody>
      </p:sp>
    </p:spTree>
    <p:extLst>
      <p:ext uri="{BB962C8B-B14F-4D97-AF65-F5344CB8AC3E}">
        <p14:creationId xmlns:p14="http://schemas.microsoft.com/office/powerpoint/2010/main" val="3355706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Se</a:t>
            </a:r>
            <a:r>
              <a:rPr lang="es-CL" baseline="0" dirty="0" smtClean="0"/>
              <a:t> encontró que la proteína AfuA, presente en la especie A. pleuropneumoniae, era una proteína de unión para la glucosa-6-fosfato. Lo que podemos ver en estas dos imágenes es que en esta, (la primera), la proteína está un tanto comprimida por la presencia de glucosa-6-fosfato. Y en este otra imagen, está </a:t>
            </a:r>
            <a:r>
              <a:rPr lang="es-CL" baseline="0" dirty="0" smtClean="0"/>
              <a:t>más </a:t>
            </a:r>
            <a:r>
              <a:rPr lang="es-CL" baseline="0" dirty="0" smtClean="0"/>
              <a:t>separada. Es decir que al haber presencia de glucosa-6-fosfato existe un cambio conformacional de la proteína. </a:t>
            </a:r>
            <a:endParaRPr lang="es-CL" dirty="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17</a:t>
            </a:fld>
            <a:endParaRPr lang="es-CL"/>
          </a:p>
        </p:txBody>
      </p:sp>
    </p:spTree>
    <p:extLst>
      <p:ext uri="{BB962C8B-B14F-4D97-AF65-F5344CB8AC3E}">
        <p14:creationId xmlns:p14="http://schemas.microsoft.com/office/powerpoint/2010/main" val="4195483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Lo</a:t>
            </a:r>
            <a:r>
              <a:rPr lang="es-CL" baseline="0" dirty="0" smtClean="0"/>
              <a:t> que vemos aquí es la unión de la proteína junto con la molécula por los distintos aminoácidos. </a:t>
            </a:r>
            <a:endParaRPr lang="es-CL" dirty="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18</a:t>
            </a:fld>
            <a:endParaRPr lang="es-CL"/>
          </a:p>
        </p:txBody>
      </p:sp>
    </p:spTree>
    <p:extLst>
      <p:ext uri="{BB962C8B-B14F-4D97-AF65-F5344CB8AC3E}">
        <p14:creationId xmlns:p14="http://schemas.microsoft.com/office/powerpoint/2010/main" val="825370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Esta es una</a:t>
            </a:r>
            <a:r>
              <a:rPr lang="es-CL" baseline="0" dirty="0" smtClean="0"/>
              <a:t> tabla que muestra la constante de disociación entre la proteína y la G6P. </a:t>
            </a:r>
            <a:r>
              <a:rPr lang="es-CL" sz="1200" b="0" i="0" kern="1200" dirty="0" smtClean="0">
                <a:solidFill>
                  <a:schemeClr val="tx1"/>
                </a:solidFill>
                <a:effectLst/>
                <a:latin typeface="+mn-lt"/>
                <a:ea typeface="+mn-ea"/>
                <a:cs typeface="+mn-cs"/>
              </a:rPr>
              <a:t>Cuanto menor es el valor de Kd, mayor es la afinidad del receptor por su ligando,</a:t>
            </a:r>
            <a:r>
              <a:rPr lang="es-CL" sz="1200" b="0" i="0" kern="1200" baseline="0" dirty="0" smtClean="0">
                <a:solidFill>
                  <a:schemeClr val="tx1"/>
                </a:solidFill>
                <a:effectLst/>
                <a:latin typeface="+mn-lt"/>
                <a:ea typeface="+mn-ea"/>
                <a:cs typeface="+mn-cs"/>
              </a:rPr>
              <a:t> esto significa que no se unirían, por eso al ir aumento la Kd, disminuye la afinidad y nos encontramos con la AfuA S37D  (una proteína modificada) que fue la que usamos. </a:t>
            </a:r>
            <a:endParaRPr lang="es-CL" dirty="0" smtClean="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19</a:t>
            </a:fld>
            <a:endParaRPr lang="es-CL"/>
          </a:p>
        </p:txBody>
      </p:sp>
    </p:spTree>
    <p:extLst>
      <p:ext uri="{BB962C8B-B14F-4D97-AF65-F5344CB8AC3E}">
        <p14:creationId xmlns:p14="http://schemas.microsoft.com/office/powerpoint/2010/main" val="2762340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L" dirty="0" smtClean="0"/>
              <a:t>Esquema de trabajo de sensor</a:t>
            </a:r>
            <a:r>
              <a:rPr lang="es-CL" baseline="0" dirty="0" smtClean="0"/>
              <a:t> G6P.  </a:t>
            </a:r>
            <a:r>
              <a:rPr lang="es-CL" dirty="0" smtClean="0"/>
              <a:t>Lo</a:t>
            </a:r>
            <a:r>
              <a:rPr lang="es-CL" baseline="0" dirty="0" smtClean="0"/>
              <a:t> que veremos a continuación es un esquema de trabajo, es más o menos la solución que nosotros planeamos. </a:t>
            </a:r>
          </a:p>
          <a:p>
            <a:endParaRPr lang="es-CL" dirty="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20</a:t>
            </a:fld>
            <a:endParaRPr lang="es-CL"/>
          </a:p>
        </p:txBody>
      </p:sp>
    </p:spTree>
    <p:extLst>
      <p:ext uri="{BB962C8B-B14F-4D97-AF65-F5344CB8AC3E}">
        <p14:creationId xmlns:p14="http://schemas.microsoft.com/office/powerpoint/2010/main" val="303453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baseline="0" dirty="0" smtClean="0"/>
              <a:t>Esto se llama LENKA, tenemos al vector pRSETb, y 2 proteínas fluorescentes mTFP y Venus con su factor transcripcional LldR. Lo que tenemos que hacer aquí es quitar este factor cortando con 2 enzimas, la Aflii y la Kpni. </a:t>
            </a:r>
            <a:endParaRPr lang="es-CL" dirty="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21</a:t>
            </a:fld>
            <a:endParaRPr lang="es-CL"/>
          </a:p>
        </p:txBody>
      </p:sp>
    </p:spTree>
    <p:extLst>
      <p:ext uri="{BB962C8B-B14F-4D97-AF65-F5344CB8AC3E}">
        <p14:creationId xmlns:p14="http://schemas.microsoft.com/office/powerpoint/2010/main" val="2057087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El</a:t>
            </a:r>
            <a:r>
              <a:rPr lang="es-CL" baseline="0" dirty="0" smtClean="0"/>
              <a:t> metabolismo es una serie de reacciones bioquímicas y procesos físico-químicos que lo encontramos en todo tipo de organismos. Este puede dividirse en catabolismo y anabolismo. </a:t>
            </a:r>
            <a:endParaRPr lang="es-CL" dirty="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2</a:t>
            </a:fld>
            <a:endParaRPr lang="es-CL"/>
          </a:p>
        </p:txBody>
      </p:sp>
    </p:spTree>
    <p:extLst>
      <p:ext uri="{BB962C8B-B14F-4D97-AF65-F5344CB8AC3E}">
        <p14:creationId xmlns:p14="http://schemas.microsoft.com/office/powerpoint/2010/main" val="3385609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Y nos</a:t>
            </a:r>
            <a:r>
              <a:rPr lang="es-CL" baseline="0" dirty="0" smtClean="0"/>
              <a:t> quedaría esto.</a:t>
            </a:r>
            <a:endParaRPr lang="es-CL" dirty="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22</a:t>
            </a:fld>
            <a:endParaRPr lang="es-CL"/>
          </a:p>
        </p:txBody>
      </p:sp>
    </p:spTree>
    <p:extLst>
      <p:ext uri="{BB962C8B-B14F-4D97-AF65-F5344CB8AC3E}">
        <p14:creationId xmlns:p14="http://schemas.microsoft.com/office/powerpoint/2010/main" val="3767106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Ahora para este ADN circular, tenemos el vector pUC57</a:t>
            </a:r>
            <a:r>
              <a:rPr lang="es-CL" baseline="0" dirty="0" smtClean="0"/>
              <a:t> y la proteína que necesitamos que </a:t>
            </a:r>
            <a:r>
              <a:rPr lang="es-CL" baseline="0" dirty="0" smtClean="0"/>
              <a:t>sea </a:t>
            </a:r>
            <a:r>
              <a:rPr lang="es-CL" baseline="0" dirty="0" smtClean="0"/>
              <a:t>la AfuA, por eso tenemos que quitar el vector con las mismas 2 enzimas que utilizamos anteriormente, Aflii y Kpni. </a:t>
            </a:r>
            <a:endParaRPr lang="es-CL" dirty="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23</a:t>
            </a:fld>
            <a:endParaRPr lang="es-CL"/>
          </a:p>
        </p:txBody>
      </p:sp>
    </p:spTree>
    <p:extLst>
      <p:ext uri="{BB962C8B-B14F-4D97-AF65-F5344CB8AC3E}">
        <p14:creationId xmlns:p14="http://schemas.microsoft.com/office/powerpoint/2010/main" val="2021055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Así</a:t>
            </a:r>
            <a:r>
              <a:rPr lang="es-CL" baseline="0" dirty="0" smtClean="0"/>
              <a:t> nos queda la proteína solita.</a:t>
            </a:r>
            <a:endParaRPr lang="es-CL" dirty="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24</a:t>
            </a:fld>
            <a:endParaRPr lang="es-CL"/>
          </a:p>
        </p:txBody>
      </p:sp>
    </p:spTree>
    <p:extLst>
      <p:ext uri="{BB962C8B-B14F-4D97-AF65-F5344CB8AC3E}">
        <p14:creationId xmlns:p14="http://schemas.microsoft.com/office/powerpoint/2010/main" val="4245218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En este ADN, necesitamos</a:t>
            </a:r>
            <a:r>
              <a:rPr lang="es-CL" baseline="0" dirty="0" smtClean="0"/>
              <a:t> solamente el vector, por lo tanto tenemos que sacar esto que es el LACONIC, esta vez usamos otras enzimas, BamHi y la Hindiii</a:t>
            </a:r>
            <a:endParaRPr lang="es-CL" dirty="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25</a:t>
            </a:fld>
            <a:endParaRPr lang="es-CL"/>
          </a:p>
        </p:txBody>
      </p:sp>
    </p:spTree>
    <p:extLst>
      <p:ext uri="{BB962C8B-B14F-4D97-AF65-F5344CB8AC3E}">
        <p14:creationId xmlns:p14="http://schemas.microsoft.com/office/powerpoint/2010/main" val="2129449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Finalmente</a:t>
            </a:r>
            <a:r>
              <a:rPr lang="es-CL" baseline="0" dirty="0" smtClean="0"/>
              <a:t> nos quedaría esto. </a:t>
            </a:r>
            <a:endParaRPr lang="es-CL" dirty="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26</a:t>
            </a:fld>
            <a:endParaRPr lang="es-CL"/>
          </a:p>
        </p:txBody>
      </p:sp>
    </p:spTree>
    <p:extLst>
      <p:ext uri="{BB962C8B-B14F-4D97-AF65-F5344CB8AC3E}">
        <p14:creationId xmlns:p14="http://schemas.microsoft.com/office/powerpoint/2010/main" val="151423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Teniendo estos 3</a:t>
            </a:r>
            <a:r>
              <a:rPr lang="es-CL" baseline="0" dirty="0" smtClean="0"/>
              <a:t> ADN lineales, con los primeros dos. </a:t>
            </a:r>
            <a:endParaRPr lang="es-CL" dirty="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27</a:t>
            </a:fld>
            <a:endParaRPr lang="es-CL"/>
          </a:p>
        </p:txBody>
      </p:sp>
    </p:spTree>
    <p:extLst>
      <p:ext uri="{BB962C8B-B14F-4D97-AF65-F5344CB8AC3E}">
        <p14:creationId xmlns:p14="http://schemas.microsoft.com/office/powerpoint/2010/main" val="4178572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Los unimos</a:t>
            </a:r>
            <a:r>
              <a:rPr lang="es-CL" baseline="0" dirty="0" smtClean="0"/>
              <a:t> y como ambas tienen los mismos cortes ya que fueron hechos por las mismas enzimas, encajan como si fuera un rompecabezas. Esto que vemos aquí sería un sensor potencial para bacterias. </a:t>
            </a:r>
            <a:endParaRPr lang="es-CL" dirty="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28</a:t>
            </a:fld>
            <a:endParaRPr lang="es-CL"/>
          </a:p>
        </p:txBody>
      </p:sp>
    </p:spTree>
    <p:extLst>
      <p:ext uri="{BB962C8B-B14F-4D97-AF65-F5344CB8AC3E}">
        <p14:creationId xmlns:p14="http://schemas.microsoft.com/office/powerpoint/2010/main" val="3585477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Al cortar con las</a:t>
            </a:r>
            <a:r>
              <a:rPr lang="es-CL" baseline="0" dirty="0" smtClean="0"/>
              <a:t> enzimas BamHi y Hindiii, para sacar el vector pRSETb. </a:t>
            </a:r>
            <a:endParaRPr lang="es-CL" dirty="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29</a:t>
            </a:fld>
            <a:endParaRPr lang="es-CL"/>
          </a:p>
        </p:txBody>
      </p:sp>
    </p:spTree>
    <p:extLst>
      <p:ext uri="{BB962C8B-B14F-4D97-AF65-F5344CB8AC3E}">
        <p14:creationId xmlns:p14="http://schemas.microsoft.com/office/powerpoint/2010/main" val="3312822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Nos queda</a:t>
            </a:r>
            <a:r>
              <a:rPr lang="es-CL" baseline="0" dirty="0" smtClean="0"/>
              <a:t> el sensor potencial para glucosa-6-fosfato. Como ven el AfuA es modificado, es decir que la Senina 37 fue cambiada por Ácido Aspártico para disminuir su afinidad. </a:t>
            </a:r>
            <a:endParaRPr lang="es-CL" dirty="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30</a:t>
            </a:fld>
            <a:endParaRPr lang="es-CL"/>
          </a:p>
        </p:txBody>
      </p:sp>
    </p:spTree>
    <p:extLst>
      <p:ext uri="{BB962C8B-B14F-4D97-AF65-F5344CB8AC3E}">
        <p14:creationId xmlns:p14="http://schemas.microsoft.com/office/powerpoint/2010/main" val="535602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Al</a:t>
            </a:r>
            <a:r>
              <a:rPr lang="es-CL" baseline="0" dirty="0" smtClean="0"/>
              <a:t> tener estos dos ADN lineales, y al ver que tienen los mismos cortes con las mismas enzimas, los encajamos y obtenemos</a:t>
            </a:r>
            <a:endParaRPr lang="es-CL" dirty="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31</a:t>
            </a:fld>
            <a:endParaRPr lang="es-CL"/>
          </a:p>
        </p:txBody>
      </p:sp>
    </p:spTree>
    <p:extLst>
      <p:ext uri="{BB962C8B-B14F-4D97-AF65-F5344CB8AC3E}">
        <p14:creationId xmlns:p14="http://schemas.microsoft.com/office/powerpoint/2010/main" val="1363894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Este</a:t>
            </a:r>
            <a:r>
              <a:rPr lang="es-CL" baseline="0" dirty="0" smtClean="0"/>
              <a:t> es un mapa bastante resumido de las rutas metabólicas porque son así, como si fuera una red de metro,  cada parte conecta con otra y alimenta a otra. Lo rojo que podemos ver aquí, encerrado en un círculo es donde se ubica la glicólisis y es una reacción catabólica. </a:t>
            </a:r>
            <a:endParaRPr lang="es-CL" dirty="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3</a:t>
            </a:fld>
            <a:endParaRPr lang="es-CL"/>
          </a:p>
        </p:txBody>
      </p:sp>
    </p:spTree>
    <p:extLst>
      <p:ext uri="{BB962C8B-B14F-4D97-AF65-F5344CB8AC3E}">
        <p14:creationId xmlns:p14="http://schemas.microsoft.com/office/powerpoint/2010/main" val="3122601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Un sensor potencial para células</a:t>
            </a:r>
            <a:r>
              <a:rPr lang="es-CL" baseline="0" dirty="0" smtClean="0"/>
              <a:t> mamíferas. </a:t>
            </a:r>
          </a:p>
        </p:txBody>
      </p:sp>
      <p:sp>
        <p:nvSpPr>
          <p:cNvPr id="4" name="3 Marcador de número de diapositiva"/>
          <p:cNvSpPr>
            <a:spLocks noGrp="1"/>
          </p:cNvSpPr>
          <p:nvPr>
            <p:ph type="sldNum" sz="quarter" idx="10"/>
          </p:nvPr>
        </p:nvSpPr>
        <p:spPr/>
        <p:txBody>
          <a:bodyPr/>
          <a:lstStyle/>
          <a:p>
            <a:fld id="{67F7194F-5EF7-4B90-8B65-309C8EE66F91}" type="slidenum">
              <a:rPr lang="es-CL" smtClean="0"/>
              <a:t>32</a:t>
            </a:fld>
            <a:endParaRPr lang="es-CL"/>
          </a:p>
        </p:txBody>
      </p:sp>
    </p:spTree>
    <p:extLst>
      <p:ext uri="{BB962C8B-B14F-4D97-AF65-F5344CB8AC3E}">
        <p14:creationId xmlns:p14="http://schemas.microsoft.com/office/powerpoint/2010/main" val="2338176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Estas</a:t>
            </a:r>
            <a:r>
              <a:rPr lang="es-CL" baseline="0" dirty="0" smtClean="0"/>
              <a:t> son algunas imágenes de lo que fue nuestra experiencia en Cx1M estas 2 semanas. </a:t>
            </a:r>
            <a:endParaRPr lang="es-CL" dirty="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33</a:t>
            </a:fld>
            <a:endParaRPr lang="es-CL"/>
          </a:p>
        </p:txBody>
      </p:sp>
    </p:spTree>
    <p:extLst>
      <p:ext uri="{BB962C8B-B14F-4D97-AF65-F5344CB8AC3E}">
        <p14:creationId xmlns:p14="http://schemas.microsoft.com/office/powerpoint/2010/main" val="3542141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La</a:t>
            </a:r>
            <a:r>
              <a:rPr lang="es-CL" baseline="0" dirty="0" smtClean="0"/>
              <a:t> glicólisis se compone de 10 reacciones enzimáticas en la cual las moléculas se van degradando hasta llegar a la molécula de piruvato la cual puede entrar a la mitocondria y dar energía a la célula. </a:t>
            </a:r>
            <a:endParaRPr lang="es-CL" dirty="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4</a:t>
            </a:fld>
            <a:endParaRPr lang="es-CL"/>
          </a:p>
        </p:txBody>
      </p:sp>
    </p:spTree>
    <p:extLst>
      <p:ext uri="{BB962C8B-B14F-4D97-AF65-F5344CB8AC3E}">
        <p14:creationId xmlns:p14="http://schemas.microsoft.com/office/powerpoint/2010/main" val="3740053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L" baseline="0" dirty="0" smtClean="0"/>
              <a:t>1era parte: Esta es la fase de pérdida energética.</a:t>
            </a:r>
            <a:endParaRPr lang="es-CL" dirty="0" smtClean="0"/>
          </a:p>
          <a:p>
            <a:endParaRPr lang="es-CL" dirty="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5</a:t>
            </a:fld>
            <a:endParaRPr lang="es-CL"/>
          </a:p>
        </p:txBody>
      </p:sp>
    </p:spTree>
    <p:extLst>
      <p:ext uri="{BB962C8B-B14F-4D97-AF65-F5344CB8AC3E}">
        <p14:creationId xmlns:p14="http://schemas.microsoft.com/office/powerpoint/2010/main" val="4017340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L" baseline="0" dirty="0" smtClean="0"/>
              <a:t>2da parte: Beneficio energético, en el cual trabajan estas enzimas “6-10” y como beneficio se obtienen 2 moléculas de piruvato, 2 ATP y 2 NADH. </a:t>
            </a:r>
            <a:endParaRPr lang="es-CL" dirty="0" smtClean="0"/>
          </a:p>
          <a:p>
            <a:endParaRPr lang="es-CL" dirty="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6</a:t>
            </a:fld>
            <a:endParaRPr lang="es-CL"/>
          </a:p>
        </p:txBody>
      </p:sp>
    </p:spTree>
    <p:extLst>
      <p:ext uri="{BB962C8B-B14F-4D97-AF65-F5344CB8AC3E}">
        <p14:creationId xmlns:p14="http://schemas.microsoft.com/office/powerpoint/2010/main" val="174352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Los</a:t>
            </a:r>
            <a:r>
              <a:rPr lang="es-CL" baseline="0" dirty="0" smtClean="0"/>
              <a:t> distintos sensores que mostraremos a continuación trabajan con FRET, es decir, con transmisión de energía de resonancia de Förster. </a:t>
            </a:r>
            <a:endParaRPr lang="es-CL" dirty="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7</a:t>
            </a:fld>
            <a:endParaRPr lang="es-CL"/>
          </a:p>
        </p:txBody>
      </p:sp>
    </p:spTree>
    <p:extLst>
      <p:ext uri="{BB962C8B-B14F-4D97-AF65-F5344CB8AC3E}">
        <p14:creationId xmlns:p14="http://schemas.microsoft.com/office/powerpoint/2010/main" val="2504160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baseline="0" dirty="0" smtClean="0"/>
              <a:t>Este es un mecanismo de transferencia de energía entre cromóforos, basándose en que la excitación de uno de ellos puede transferirse a otro cercano, generalmente cuando ambos se sitúan en la misma molécula. </a:t>
            </a:r>
          </a:p>
        </p:txBody>
      </p:sp>
      <p:sp>
        <p:nvSpPr>
          <p:cNvPr id="4" name="3 Marcador de número de diapositiva"/>
          <p:cNvSpPr>
            <a:spLocks noGrp="1"/>
          </p:cNvSpPr>
          <p:nvPr>
            <p:ph type="sldNum" sz="quarter" idx="10"/>
          </p:nvPr>
        </p:nvSpPr>
        <p:spPr/>
        <p:txBody>
          <a:bodyPr/>
          <a:lstStyle/>
          <a:p>
            <a:fld id="{67F7194F-5EF7-4B90-8B65-309C8EE66F91}" type="slidenum">
              <a:rPr lang="es-CL" smtClean="0"/>
              <a:t>8</a:t>
            </a:fld>
            <a:endParaRPr lang="es-CL"/>
          </a:p>
        </p:txBody>
      </p:sp>
    </p:spTree>
    <p:extLst>
      <p:ext uri="{BB962C8B-B14F-4D97-AF65-F5344CB8AC3E}">
        <p14:creationId xmlns:p14="http://schemas.microsoft.com/office/powerpoint/2010/main" val="1838905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Este sensor de glucosa</a:t>
            </a:r>
            <a:r>
              <a:rPr lang="es-CL" baseline="0" dirty="0" smtClean="0"/>
              <a:t> tiene un nombre: FLII12Pglu-700µ</a:t>
            </a:r>
            <a:r>
              <a:rPr lang="el-GR" baseline="0" dirty="0" smtClean="0"/>
              <a:t>δ6</a:t>
            </a:r>
            <a:r>
              <a:rPr lang="es-CL" baseline="0" dirty="0" smtClean="0"/>
              <a:t>, pero lo abreviaremos con </a:t>
            </a:r>
            <a:r>
              <a:rPr lang="el-GR" baseline="0" dirty="0" smtClean="0"/>
              <a:t>δ6</a:t>
            </a:r>
            <a:r>
              <a:rPr lang="es-CL" baseline="0" dirty="0" smtClean="0"/>
              <a:t>.  Se basa en la MglB junto a proteínas fluorescentes CFP e YFP que se unen por puentes de aminoácidos. La CFP es excitada por una longitud de onda de 430 nm, emite 485 nm y con esta longitud excita a la aceptora YFP (citrine) a través de un proceso de resonancia FRET y la YFP produce emisión de 525 nm. La unión específica con glucosa genera un cambio conformacional, produce acercamiento y/o rotación de proteínas, aumento de traspaso de energía es equivalente a un indicador de cambios de la glucosa en el medio. </a:t>
            </a:r>
            <a:endParaRPr lang="el-GR" baseline="0" dirty="0" smtClean="0"/>
          </a:p>
        </p:txBody>
      </p:sp>
      <p:sp>
        <p:nvSpPr>
          <p:cNvPr id="4" name="3 Marcador de número de diapositiva"/>
          <p:cNvSpPr>
            <a:spLocks noGrp="1"/>
          </p:cNvSpPr>
          <p:nvPr>
            <p:ph type="sldNum" sz="quarter" idx="10"/>
          </p:nvPr>
        </p:nvSpPr>
        <p:spPr/>
        <p:txBody>
          <a:bodyPr/>
          <a:lstStyle/>
          <a:p>
            <a:fld id="{67F7194F-5EF7-4B90-8B65-309C8EE66F91}" type="slidenum">
              <a:rPr lang="es-CL" smtClean="0"/>
              <a:t>9</a:t>
            </a:fld>
            <a:endParaRPr lang="es-CL"/>
          </a:p>
        </p:txBody>
      </p:sp>
    </p:spTree>
    <p:extLst>
      <p:ext uri="{BB962C8B-B14F-4D97-AF65-F5344CB8AC3E}">
        <p14:creationId xmlns:p14="http://schemas.microsoft.com/office/powerpoint/2010/main" val="3107150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5" name="14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9 Rectángulo redondeado"/>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s-ES" smtClean="0"/>
              <a:t>Haga clic para modificar el estilo de título del patrón</a:t>
            </a:r>
            <a:endParaRPr kumimoji="0" lang="en-US"/>
          </a:p>
        </p:txBody>
      </p:sp>
      <p:sp>
        <p:nvSpPr>
          <p:cNvPr id="20" name="19 Subtítulo"/>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19" name="18 Marcador de fecha"/>
          <p:cNvSpPr>
            <a:spLocks noGrp="1"/>
          </p:cNvSpPr>
          <p:nvPr>
            <p:ph type="dt" sz="half" idx="10"/>
          </p:nvPr>
        </p:nvSpPr>
        <p:spPr/>
        <p:txBody>
          <a:bodyPr/>
          <a:lstStyle>
            <a:extLst/>
          </a:lstStyle>
          <a:p>
            <a:fld id="{E31D3B58-4B5F-431F-818C-8DB2AFB74FE5}" type="datetime1">
              <a:rPr lang="es-CL" smtClean="0"/>
              <a:t>24-01-2017</a:t>
            </a:fld>
            <a:endParaRPr lang="es-CL"/>
          </a:p>
        </p:txBody>
      </p:sp>
      <p:sp>
        <p:nvSpPr>
          <p:cNvPr id="8" name="7 Marcador de pie de página"/>
          <p:cNvSpPr>
            <a:spLocks noGrp="1"/>
          </p:cNvSpPr>
          <p:nvPr>
            <p:ph type="ftr" sz="quarter" idx="11"/>
          </p:nvPr>
        </p:nvSpPr>
        <p:spPr/>
        <p:txBody>
          <a:bodyPr/>
          <a:lstStyle>
            <a:extLst/>
          </a:lstStyle>
          <a:p>
            <a:endParaRPr lang="es-CL"/>
          </a:p>
        </p:txBody>
      </p:sp>
      <p:sp>
        <p:nvSpPr>
          <p:cNvPr id="11" name="10 Marcador de número de diapositiva"/>
          <p:cNvSpPr>
            <a:spLocks noGrp="1"/>
          </p:cNvSpPr>
          <p:nvPr>
            <p:ph type="sldNum" sz="quarter" idx="12"/>
          </p:nvPr>
        </p:nvSpPr>
        <p:spPr/>
        <p:txBody>
          <a:bodyPr/>
          <a:lstStyle>
            <a:extLst/>
          </a:lstStyle>
          <a:p>
            <a:fld id="{35BE692F-EC02-41F6-91EA-34CC6953C2AB}" type="slidenum">
              <a:rPr lang="es-CL" smtClean="0"/>
              <a:t>‹Nº›</a:t>
            </a:fld>
            <a:endParaRPr lang="es-C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502920" y="530352"/>
            <a:ext cx="8183880" cy="4187952"/>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BA641853-3E54-4B34-95F8-8C3E5CCC7EED}" type="datetime1">
              <a:rPr lang="es-CL" smtClean="0"/>
              <a:t>24-01-2017</a:t>
            </a:fld>
            <a:endParaRPr lang="es-CL"/>
          </a:p>
        </p:txBody>
      </p:sp>
      <p:sp>
        <p:nvSpPr>
          <p:cNvPr id="5" name="4 Marcador de pie de página"/>
          <p:cNvSpPr>
            <a:spLocks noGrp="1"/>
          </p:cNvSpPr>
          <p:nvPr>
            <p:ph type="ftr" sz="quarter" idx="11"/>
          </p:nvPr>
        </p:nvSpPr>
        <p:spPr/>
        <p:txBody>
          <a:bodyPr/>
          <a:lstStyle>
            <a:extLst/>
          </a:lstStyle>
          <a:p>
            <a:endParaRPr lang="es-CL"/>
          </a:p>
        </p:txBody>
      </p:sp>
      <p:sp>
        <p:nvSpPr>
          <p:cNvPr id="6" name="5 Marcador de número de diapositiva"/>
          <p:cNvSpPr>
            <a:spLocks noGrp="1"/>
          </p:cNvSpPr>
          <p:nvPr>
            <p:ph type="sldNum" sz="quarter" idx="12"/>
          </p:nvPr>
        </p:nvSpPr>
        <p:spPr/>
        <p:txBody>
          <a:bodyPr/>
          <a:lstStyle>
            <a:extLst/>
          </a:lstStyle>
          <a:p>
            <a:fld id="{35BE692F-EC02-41F6-91EA-34CC6953C2AB}" type="slidenum">
              <a:rPr lang="es-CL" smtClean="0"/>
              <a:t>‹Nº›</a:t>
            </a:fld>
            <a:endParaRPr lang="es-C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533404"/>
            <a:ext cx="1981200" cy="5257799"/>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533400" y="533402"/>
            <a:ext cx="5943600" cy="525780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FDB27C1B-75B6-4AD8-B7CA-4CC26E76FFF0}" type="datetime1">
              <a:rPr lang="es-CL" smtClean="0"/>
              <a:t>24-01-2017</a:t>
            </a:fld>
            <a:endParaRPr lang="es-CL"/>
          </a:p>
        </p:txBody>
      </p:sp>
      <p:sp>
        <p:nvSpPr>
          <p:cNvPr id="5" name="4 Marcador de pie de página"/>
          <p:cNvSpPr>
            <a:spLocks noGrp="1"/>
          </p:cNvSpPr>
          <p:nvPr>
            <p:ph type="ftr" sz="quarter" idx="11"/>
          </p:nvPr>
        </p:nvSpPr>
        <p:spPr/>
        <p:txBody>
          <a:bodyPr/>
          <a:lstStyle>
            <a:extLst/>
          </a:lstStyle>
          <a:p>
            <a:endParaRPr lang="es-CL"/>
          </a:p>
        </p:txBody>
      </p:sp>
      <p:sp>
        <p:nvSpPr>
          <p:cNvPr id="6" name="5 Marcador de número de diapositiva"/>
          <p:cNvSpPr>
            <a:spLocks noGrp="1"/>
          </p:cNvSpPr>
          <p:nvPr>
            <p:ph type="sldNum" sz="quarter" idx="12"/>
          </p:nvPr>
        </p:nvSpPr>
        <p:spPr/>
        <p:txBody>
          <a:bodyPr/>
          <a:lstStyle>
            <a:extLst/>
          </a:lstStyle>
          <a:p>
            <a:fld id="{35BE692F-EC02-41F6-91EA-34CC6953C2AB}" type="slidenum">
              <a:rPr lang="es-CL" smtClean="0"/>
              <a:t>‹Nº›</a:t>
            </a:fld>
            <a:endParaRPr lang="es-C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a:xfrm>
            <a:off x="502920" y="530352"/>
            <a:ext cx="8183880" cy="4187952"/>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C3D21BF5-9DB3-44CD-8205-4550B4C74668}" type="datetime1">
              <a:rPr lang="es-CL" smtClean="0"/>
              <a:t>24-01-2017</a:t>
            </a:fld>
            <a:endParaRPr lang="es-CL"/>
          </a:p>
        </p:txBody>
      </p:sp>
      <p:sp>
        <p:nvSpPr>
          <p:cNvPr id="5" name="4 Marcador de pie de página"/>
          <p:cNvSpPr>
            <a:spLocks noGrp="1"/>
          </p:cNvSpPr>
          <p:nvPr>
            <p:ph type="ftr" sz="quarter" idx="11"/>
          </p:nvPr>
        </p:nvSpPr>
        <p:spPr/>
        <p:txBody>
          <a:bodyPr/>
          <a:lstStyle>
            <a:extLst/>
          </a:lstStyle>
          <a:p>
            <a:endParaRPr lang="es-CL"/>
          </a:p>
        </p:txBody>
      </p:sp>
      <p:sp>
        <p:nvSpPr>
          <p:cNvPr id="6" name="5 Marcador de número de diapositiva"/>
          <p:cNvSpPr>
            <a:spLocks noGrp="1"/>
          </p:cNvSpPr>
          <p:nvPr>
            <p:ph type="sldNum" sz="quarter" idx="12"/>
          </p:nvPr>
        </p:nvSpPr>
        <p:spPr/>
        <p:txBody>
          <a:bodyPr/>
          <a:lstStyle>
            <a:extLst/>
          </a:lstStyle>
          <a:p>
            <a:fld id="{35BE692F-EC02-41F6-91EA-34CC6953C2AB}" type="slidenum">
              <a:rPr lang="es-CL" smtClean="0"/>
              <a:t>‹Nº›</a:t>
            </a:fld>
            <a:endParaRPr lang="es-C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13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Rectángulo redondeado"/>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90F53BE9-C92C-47DF-946A-19E86E182DF3}" type="datetime1">
              <a:rPr lang="es-CL" smtClean="0"/>
              <a:t>24-01-2017</a:t>
            </a:fld>
            <a:endParaRPr lang="es-CL"/>
          </a:p>
        </p:txBody>
      </p:sp>
      <p:sp>
        <p:nvSpPr>
          <p:cNvPr id="5" name="4 Marcador de pie de página"/>
          <p:cNvSpPr>
            <a:spLocks noGrp="1"/>
          </p:cNvSpPr>
          <p:nvPr>
            <p:ph type="ftr" sz="quarter" idx="11"/>
          </p:nvPr>
        </p:nvSpPr>
        <p:spPr/>
        <p:txBody>
          <a:bodyPr/>
          <a:lstStyle>
            <a:extLst/>
          </a:lstStyle>
          <a:p>
            <a:endParaRPr lang="es-CL"/>
          </a:p>
        </p:txBody>
      </p:sp>
      <p:sp>
        <p:nvSpPr>
          <p:cNvPr id="6" name="5 Marcador de número de diapositiva"/>
          <p:cNvSpPr>
            <a:spLocks noGrp="1"/>
          </p:cNvSpPr>
          <p:nvPr>
            <p:ph type="sldNum" sz="quarter" idx="12"/>
          </p:nvPr>
        </p:nvSpPr>
        <p:spPr/>
        <p:txBody>
          <a:bodyPr/>
          <a:lstStyle>
            <a:extLst/>
          </a:lstStyle>
          <a:p>
            <a:fld id="{35BE692F-EC02-41F6-91EA-34CC6953C2AB}" type="slidenum">
              <a:rPr lang="es-CL" smtClean="0"/>
              <a:t>‹Nº›</a:t>
            </a:fld>
            <a:endParaRPr lang="es-C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E0DD3B40-2942-4E12-9A0F-29449059B88C}" type="datetime1">
              <a:rPr lang="es-CL" smtClean="0"/>
              <a:t>24-01-2017</a:t>
            </a:fld>
            <a:endParaRPr lang="es-CL"/>
          </a:p>
        </p:txBody>
      </p:sp>
      <p:sp>
        <p:nvSpPr>
          <p:cNvPr id="6" name="5 Marcador de pie de página"/>
          <p:cNvSpPr>
            <a:spLocks noGrp="1"/>
          </p:cNvSpPr>
          <p:nvPr>
            <p:ph type="ftr" sz="quarter" idx="11"/>
          </p:nvPr>
        </p:nvSpPr>
        <p:spPr/>
        <p:txBody>
          <a:bodyPr/>
          <a:lstStyle>
            <a:extLst/>
          </a:lstStyle>
          <a:p>
            <a:endParaRPr lang="es-CL"/>
          </a:p>
        </p:txBody>
      </p:sp>
      <p:sp>
        <p:nvSpPr>
          <p:cNvPr id="7" name="6 Marcador de número de diapositiva"/>
          <p:cNvSpPr>
            <a:spLocks noGrp="1"/>
          </p:cNvSpPr>
          <p:nvPr>
            <p:ph type="sldNum" sz="quarter" idx="12"/>
          </p:nvPr>
        </p:nvSpPr>
        <p:spPr/>
        <p:txBody>
          <a:bodyPr/>
          <a:lstStyle>
            <a:extLst/>
          </a:lstStyle>
          <a:p>
            <a:fld id="{35BE692F-EC02-41F6-91EA-34CC6953C2AB}" type="slidenum">
              <a:rPr lang="es-CL" smtClean="0"/>
              <a:t>‹Nº›</a:t>
            </a:fld>
            <a:endParaRPr lang="es-C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nchor="b"/>
          <a:lstStyle>
            <a:lvl1pPr>
              <a:defRPr b="1"/>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0C22BFFE-FB63-4E9F-B5AB-CA379BDAE06A}" type="datetime1">
              <a:rPr lang="es-CL" smtClean="0"/>
              <a:t>24-01-2017</a:t>
            </a:fld>
            <a:endParaRPr lang="es-CL"/>
          </a:p>
        </p:txBody>
      </p:sp>
      <p:sp>
        <p:nvSpPr>
          <p:cNvPr id="8" name="7 Marcador de pie de página"/>
          <p:cNvSpPr>
            <a:spLocks noGrp="1"/>
          </p:cNvSpPr>
          <p:nvPr>
            <p:ph type="ftr" sz="quarter" idx="11"/>
          </p:nvPr>
        </p:nvSpPr>
        <p:spPr/>
        <p:txBody>
          <a:bodyPr/>
          <a:lstStyle>
            <a:extLst/>
          </a:lstStyle>
          <a:p>
            <a:endParaRPr lang="es-CL"/>
          </a:p>
        </p:txBody>
      </p:sp>
      <p:sp>
        <p:nvSpPr>
          <p:cNvPr id="9" name="8 Marcador de número de diapositiva"/>
          <p:cNvSpPr>
            <a:spLocks noGrp="1"/>
          </p:cNvSpPr>
          <p:nvPr>
            <p:ph type="sldNum" sz="quarter" idx="12"/>
          </p:nvPr>
        </p:nvSpPr>
        <p:spPr/>
        <p:txBody>
          <a:bodyPr/>
          <a:lstStyle>
            <a:extLst/>
          </a:lstStyle>
          <a:p>
            <a:fld id="{35BE692F-EC02-41F6-91EA-34CC6953C2AB}" type="slidenum">
              <a:rPr lang="es-CL" smtClean="0"/>
              <a:t>‹Nº›</a:t>
            </a:fld>
            <a:endParaRPr lang="es-C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E0D52AE8-A445-469F-AE35-C2E647A1332C}" type="datetime1">
              <a:rPr lang="es-CL" smtClean="0"/>
              <a:t>24-01-2017</a:t>
            </a:fld>
            <a:endParaRPr lang="es-CL"/>
          </a:p>
        </p:txBody>
      </p:sp>
      <p:sp>
        <p:nvSpPr>
          <p:cNvPr id="4" name="3 Marcador de pie de página"/>
          <p:cNvSpPr>
            <a:spLocks noGrp="1"/>
          </p:cNvSpPr>
          <p:nvPr>
            <p:ph type="ftr" sz="quarter" idx="11"/>
          </p:nvPr>
        </p:nvSpPr>
        <p:spPr/>
        <p:txBody>
          <a:bodyPr/>
          <a:lstStyle>
            <a:extLst/>
          </a:lstStyle>
          <a:p>
            <a:endParaRPr lang="es-CL"/>
          </a:p>
        </p:txBody>
      </p:sp>
      <p:sp>
        <p:nvSpPr>
          <p:cNvPr id="5" name="4 Marcador de número de diapositiva"/>
          <p:cNvSpPr>
            <a:spLocks noGrp="1"/>
          </p:cNvSpPr>
          <p:nvPr>
            <p:ph type="sldNum" sz="quarter" idx="12"/>
          </p:nvPr>
        </p:nvSpPr>
        <p:spPr/>
        <p:txBody>
          <a:bodyPr/>
          <a:lstStyle>
            <a:extLst/>
          </a:lstStyle>
          <a:p>
            <a:fld id="{35BE692F-EC02-41F6-91EA-34CC6953C2AB}" type="slidenum">
              <a:rPr lang="es-CL" smtClean="0"/>
              <a:t>‹Nº›</a:t>
            </a:fld>
            <a:endParaRPr lang="es-C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7" name="6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Marcador de fecha"/>
          <p:cNvSpPr>
            <a:spLocks noGrp="1"/>
          </p:cNvSpPr>
          <p:nvPr>
            <p:ph type="dt" sz="half" idx="10"/>
          </p:nvPr>
        </p:nvSpPr>
        <p:spPr/>
        <p:txBody>
          <a:bodyPr/>
          <a:lstStyle>
            <a:extLst/>
          </a:lstStyle>
          <a:p>
            <a:fld id="{8D24B106-12C9-4DC6-B373-13F9F703D04F}" type="datetime1">
              <a:rPr lang="es-CL" smtClean="0"/>
              <a:t>24-01-2017</a:t>
            </a:fld>
            <a:endParaRPr lang="es-CL"/>
          </a:p>
        </p:txBody>
      </p:sp>
      <p:sp>
        <p:nvSpPr>
          <p:cNvPr id="3" name="2 Marcador de pie de página"/>
          <p:cNvSpPr>
            <a:spLocks noGrp="1"/>
          </p:cNvSpPr>
          <p:nvPr>
            <p:ph type="ftr" sz="quarter" idx="11"/>
          </p:nvPr>
        </p:nvSpPr>
        <p:spPr/>
        <p:txBody>
          <a:bodyPr/>
          <a:lstStyle>
            <a:extLst/>
          </a:lstStyle>
          <a:p>
            <a:endParaRPr lang="es-CL"/>
          </a:p>
        </p:txBody>
      </p:sp>
      <p:sp>
        <p:nvSpPr>
          <p:cNvPr id="4" name="3 Marcador de número de diapositiva"/>
          <p:cNvSpPr>
            <a:spLocks noGrp="1"/>
          </p:cNvSpPr>
          <p:nvPr>
            <p:ph type="sldNum" sz="quarter" idx="12"/>
          </p:nvPr>
        </p:nvSpPr>
        <p:spPr/>
        <p:txBody>
          <a:bodyPr/>
          <a:lstStyle>
            <a:extLst/>
          </a:lstStyle>
          <a:p>
            <a:fld id="{35BE692F-EC02-41F6-91EA-34CC6953C2AB}" type="slidenum">
              <a:rPr lang="es-CL" smtClean="0"/>
              <a:t>‹Nº›</a:t>
            </a:fld>
            <a:endParaRPr lang="es-C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DD6E32D6-5376-4E26-AF5B-EFE6ACBC2606}" type="datetime1">
              <a:rPr lang="es-CL" smtClean="0"/>
              <a:t>24-01-2017</a:t>
            </a:fld>
            <a:endParaRPr lang="es-CL"/>
          </a:p>
        </p:txBody>
      </p:sp>
      <p:sp>
        <p:nvSpPr>
          <p:cNvPr id="6" name="5 Marcador de pie de página"/>
          <p:cNvSpPr>
            <a:spLocks noGrp="1"/>
          </p:cNvSpPr>
          <p:nvPr>
            <p:ph type="ftr" sz="quarter" idx="11"/>
          </p:nvPr>
        </p:nvSpPr>
        <p:spPr/>
        <p:txBody>
          <a:bodyPr/>
          <a:lstStyle>
            <a:extLst/>
          </a:lstStyle>
          <a:p>
            <a:endParaRPr lang="es-CL"/>
          </a:p>
        </p:txBody>
      </p:sp>
      <p:sp>
        <p:nvSpPr>
          <p:cNvPr id="7" name="6 Marcador de número de diapositiva"/>
          <p:cNvSpPr>
            <a:spLocks noGrp="1"/>
          </p:cNvSpPr>
          <p:nvPr>
            <p:ph type="sldNum" sz="quarter" idx="12"/>
          </p:nvPr>
        </p:nvSpPr>
        <p:spPr/>
        <p:txBody>
          <a:bodyPr/>
          <a:lstStyle>
            <a:extLst/>
          </a:lstStyle>
          <a:p>
            <a:fld id="{35BE692F-EC02-41F6-91EA-34CC6953C2AB}" type="slidenum">
              <a:rPr lang="es-CL" smtClean="0"/>
              <a:t>‹Nº›</a:t>
            </a:fld>
            <a:endParaRPr lang="es-C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14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Redondear rectángulo de esquina sencilla"/>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6B70E811-8745-4933-8DE2-4B4C70556CF3}" type="datetime1">
              <a:rPr lang="es-CL" smtClean="0"/>
              <a:t>24-01-2017</a:t>
            </a:fld>
            <a:endParaRPr lang="es-CL"/>
          </a:p>
        </p:txBody>
      </p:sp>
      <p:sp>
        <p:nvSpPr>
          <p:cNvPr id="6" name="5 Marcador de pie de página"/>
          <p:cNvSpPr>
            <a:spLocks noGrp="1"/>
          </p:cNvSpPr>
          <p:nvPr>
            <p:ph type="ftr" sz="quarter" idx="11"/>
          </p:nvPr>
        </p:nvSpPr>
        <p:spPr/>
        <p:txBody>
          <a:bodyPr/>
          <a:lstStyle>
            <a:extLst/>
          </a:lstStyle>
          <a:p>
            <a:endParaRPr lang="es-CL"/>
          </a:p>
        </p:txBody>
      </p:sp>
      <p:sp>
        <p:nvSpPr>
          <p:cNvPr id="7" name="6 Marcador de número de diapositiva"/>
          <p:cNvSpPr>
            <a:spLocks noGrp="1"/>
          </p:cNvSpPr>
          <p:nvPr>
            <p:ph type="sldNum" sz="quarter" idx="12"/>
          </p:nvPr>
        </p:nvSpPr>
        <p:spPr/>
        <p:txBody>
          <a:bodyPr/>
          <a:lstStyle>
            <a:extLst/>
          </a:lstStyle>
          <a:p>
            <a:fld id="{35BE692F-EC02-41F6-91EA-34CC6953C2AB}" type="slidenum">
              <a:rPr lang="es-CL" smtClean="0"/>
              <a:t>‹Nº›</a:t>
            </a:fld>
            <a:endParaRPr lang="es-CL"/>
          </a:p>
        </p:txBody>
      </p:sp>
      <p:sp>
        <p:nvSpPr>
          <p:cNvPr id="3" name="2 Marcador de posición de imagen"/>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s-ES" smtClean="0"/>
              <a:t>Haga clic en el icono para agregar una imagen</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6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Rectángulo redondeado"/>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12 Marcador de título"/>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s-ES" smtClean="0"/>
              <a:t>Haga clic para modificar el estilo de título del patrón</a:t>
            </a:r>
            <a:endParaRPr kumimoji="0" lang="en-US"/>
          </a:p>
        </p:txBody>
      </p:sp>
      <p:sp>
        <p:nvSpPr>
          <p:cNvPr id="4" name="3 Marcador de texto"/>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5" name="24 Marcador de fecha"/>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540B6F5F-D901-4D09-8728-8CD9CDB14DC8}" type="datetime1">
              <a:rPr lang="es-CL" smtClean="0"/>
              <a:t>24-01-2017</a:t>
            </a:fld>
            <a:endParaRPr lang="es-CL"/>
          </a:p>
        </p:txBody>
      </p:sp>
      <p:sp>
        <p:nvSpPr>
          <p:cNvPr id="18" name="17 Marcador de pie de página"/>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s-CL"/>
          </a:p>
        </p:txBody>
      </p:sp>
      <p:sp>
        <p:nvSpPr>
          <p:cNvPr id="5" name="4 Marcador de número de diapositiva"/>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35BE692F-EC02-41F6-91EA-34CC6953C2AB}" type="slidenum">
              <a:rPr lang="es-CL" smtClean="0"/>
              <a:t>‹Nº›</a:t>
            </a:fld>
            <a:endParaRPr lang="es-C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8.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1.xml"/><Relationship Id="rId7" Type="http://schemas.openxmlformats.org/officeDocument/2006/relationships/image" Target="../media/image20.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9.emf"/><Relationship Id="rId4" Type="http://schemas.openxmlformats.org/officeDocument/2006/relationships/oleObject" Target="../embeddings/oleObject3.bin"/><Relationship Id="rId9"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3.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22.emf"/><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3.xml"/><Relationship Id="rId7" Type="http://schemas.openxmlformats.org/officeDocument/2006/relationships/image" Target="../media/image25.e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24.emf"/><Relationship Id="rId4" Type="http://schemas.openxmlformats.org/officeDocument/2006/relationships/oleObject" Target="../embeddings/oleObject8.bin"/><Relationship Id="rId9"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7.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f"/></Relationships>
</file>

<file path=ppt/slides/_rels/slide1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5.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4.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4.png"/><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55.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customXml" Target="../ink/ink1.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microsoft.com/office/2007/relationships/hdphoto" Target="../media/hdphoto10.wdp"/></Relationships>
</file>

<file path=ppt/slides/_rels/slide33.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18" Type="http://schemas.openxmlformats.org/officeDocument/2006/relationships/image" Target="../media/image77.jpeg"/><Relationship Id="rId26" Type="http://schemas.openxmlformats.org/officeDocument/2006/relationships/image" Target="../media/image85.jpeg"/><Relationship Id="rId3" Type="http://schemas.openxmlformats.org/officeDocument/2006/relationships/image" Target="../media/image62.jpg"/><Relationship Id="rId21" Type="http://schemas.openxmlformats.org/officeDocument/2006/relationships/image" Target="../media/image80.jpeg"/><Relationship Id="rId7" Type="http://schemas.openxmlformats.org/officeDocument/2006/relationships/image" Target="../media/image66.jpeg"/><Relationship Id="rId12" Type="http://schemas.openxmlformats.org/officeDocument/2006/relationships/image" Target="../media/image71.jpeg"/><Relationship Id="rId17" Type="http://schemas.openxmlformats.org/officeDocument/2006/relationships/image" Target="../media/image76.jpeg"/><Relationship Id="rId25" Type="http://schemas.openxmlformats.org/officeDocument/2006/relationships/image" Target="../media/image84.jpeg"/><Relationship Id="rId2" Type="http://schemas.openxmlformats.org/officeDocument/2006/relationships/notesSlide" Target="../notesSlides/notesSlide31.xml"/><Relationship Id="rId16" Type="http://schemas.openxmlformats.org/officeDocument/2006/relationships/image" Target="../media/image75.jpeg"/><Relationship Id="rId20"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65.jpeg"/><Relationship Id="rId11" Type="http://schemas.openxmlformats.org/officeDocument/2006/relationships/image" Target="../media/image70.jpeg"/><Relationship Id="rId24" Type="http://schemas.openxmlformats.org/officeDocument/2006/relationships/image" Target="../media/image83.jpeg"/><Relationship Id="rId5" Type="http://schemas.openxmlformats.org/officeDocument/2006/relationships/image" Target="../media/image64.jpeg"/><Relationship Id="rId15" Type="http://schemas.openxmlformats.org/officeDocument/2006/relationships/image" Target="../media/image74.jpeg"/><Relationship Id="rId23" Type="http://schemas.openxmlformats.org/officeDocument/2006/relationships/image" Target="../media/image82.jpeg"/><Relationship Id="rId10" Type="http://schemas.openxmlformats.org/officeDocument/2006/relationships/image" Target="../media/image69.jpeg"/><Relationship Id="rId19" Type="http://schemas.openxmlformats.org/officeDocument/2006/relationships/image" Target="../media/image78.jpeg"/><Relationship Id="rId4" Type="http://schemas.openxmlformats.org/officeDocument/2006/relationships/image" Target="../media/image63.jpeg"/><Relationship Id="rId9" Type="http://schemas.openxmlformats.org/officeDocument/2006/relationships/image" Target="../media/image68.jpeg"/><Relationship Id="rId14" Type="http://schemas.openxmlformats.org/officeDocument/2006/relationships/image" Target="../media/image73.jpeg"/><Relationship Id="rId22" Type="http://schemas.openxmlformats.org/officeDocument/2006/relationships/image" Target="../media/image81.jpeg"/><Relationship Id="rId27" Type="http://schemas.openxmlformats.org/officeDocument/2006/relationships/image" Target="../media/image86.jpe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5112" y="232513"/>
            <a:ext cx="8657368" cy="6375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6" name="35 Grupo"/>
          <p:cNvGrpSpPr/>
          <p:nvPr/>
        </p:nvGrpSpPr>
        <p:grpSpPr>
          <a:xfrm>
            <a:off x="1259633" y="2888156"/>
            <a:ext cx="6762542" cy="1754326"/>
            <a:chOff x="1439652" y="3065015"/>
            <a:chExt cx="6876764" cy="1754326"/>
          </a:xfrm>
        </p:grpSpPr>
        <p:pic>
          <p:nvPicPr>
            <p:cNvPr id="55"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4289" y="3080252"/>
              <a:ext cx="1152127" cy="1140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9652" y="3101303"/>
              <a:ext cx="1152127" cy="1140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761" y="3065015"/>
              <a:ext cx="4752528" cy="1754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3 Rectángulo"/>
          <p:cNvSpPr/>
          <p:nvPr/>
        </p:nvSpPr>
        <p:spPr>
          <a:xfrm>
            <a:off x="989284" y="2865645"/>
            <a:ext cx="7344816" cy="1754326"/>
          </a:xfrm>
          <a:prstGeom prst="rect">
            <a:avLst/>
          </a:prstGeom>
          <a:noFill/>
        </p:spPr>
        <p:txBody>
          <a:bodyPr wrap="square" lIns="91440" tIns="45720" rIns="91440" bIns="45720">
            <a:spAutoFit/>
          </a:bodyPr>
          <a:lstStyle/>
          <a:p>
            <a:pPr algn="ctr"/>
            <a:r>
              <a:rPr lang="es-ES" sz="3600" cap="none" spc="0" dirty="0" smtClean="0">
                <a:ln w="18415" cmpd="sng">
                  <a:solidFill>
                    <a:schemeClr val="tx1">
                      <a:lumMod val="75000"/>
                      <a:lumOff val="25000"/>
                    </a:schemeClr>
                  </a:solidFill>
                  <a:prstDash val="solid"/>
                </a:ln>
                <a:effectLst>
                  <a:outerShdw blurRad="38100" dist="38100" dir="2700000" algn="tl">
                    <a:srgbClr val="000000">
                      <a:alpha val="43137"/>
                    </a:srgbClr>
                  </a:outerShdw>
                </a:effectLst>
                <a:latin typeface="Stylus BT" panose="020E0402020206020304" pitchFamily="34" charset="0"/>
                <a:ea typeface="Microsoft JhengHei UI Light" panose="020B0304030504040204" pitchFamily="34" charset="-120"/>
                <a:cs typeface="Times New Roman" panose="02020603050405020304" pitchFamily="18" charset="0"/>
              </a:rPr>
              <a:t>“Observaciones con el sensor de glucosa y cómo conocer más el proceso de glicólisis”</a:t>
            </a:r>
            <a:endParaRPr lang="es-ES" sz="3600" cap="none" spc="0" dirty="0">
              <a:ln w="18415" cmpd="sng">
                <a:solidFill>
                  <a:schemeClr val="tx1">
                    <a:lumMod val="75000"/>
                    <a:lumOff val="25000"/>
                  </a:schemeClr>
                </a:solidFill>
                <a:prstDash val="solid"/>
              </a:ln>
              <a:effectLst>
                <a:outerShdw blurRad="38100" dist="38100" dir="2700000" algn="tl">
                  <a:srgbClr val="000000">
                    <a:alpha val="43137"/>
                  </a:srgbClr>
                </a:outerShdw>
              </a:effectLst>
              <a:latin typeface="Stylus BT" panose="020E0402020206020304" pitchFamily="34" charset="0"/>
              <a:ea typeface="Microsoft JhengHei UI Light" panose="020B0304030504040204" pitchFamily="34" charset="-120"/>
              <a:cs typeface="Times New Roman" panose="02020603050405020304" pitchFamily="18" charset="0"/>
            </a:endParaRPr>
          </a:p>
        </p:txBody>
      </p:sp>
      <p:pic>
        <p:nvPicPr>
          <p:cNvPr id="1028"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7520" y1="5429" x2="89974" y2="6080"/>
                        <a14:foregroundMark x1="12665" y1="12812" x2="87731" y2="16395"/>
                        <a14:foregroundMark x1="26121" y1="77633" x2="75858" y2="83062"/>
                        <a14:foregroundMark x1="48417" y1="94680" x2="43140" y2="9121"/>
                        <a14:foregroundMark x1="8971" y1="6623" x2="9763" y2="71444"/>
                        <a14:foregroundMark x1="9763" y1="71444" x2="45383" y2="94680"/>
                        <a14:foregroundMark x1="49077" y1="94680" x2="73615" y2="87948"/>
                        <a14:foregroundMark x1="76649" y1="86102" x2="23879" y2="88599"/>
                        <a14:foregroundMark x1="38786" y1="82519" x2="74406" y2="80022"/>
                        <a14:foregroundMark x1="72164" y1="80022" x2="32850" y2="76330"/>
                        <a14:foregroundMark x1="56596" y1="34202" x2="46174" y2="64712"/>
                        <a14:foregroundMark x1="64776" y1="50706" x2="62533" y2="62324"/>
                        <a14:foregroundMark x1="55805" y1="58632" x2="43931" y2="67752"/>
                        <a14:foregroundMark x1="62533" y1="49511" x2="34960" y2="83062"/>
                      </a14:backgroundRemoval>
                    </a14:imgEffect>
                  </a14:imgLayer>
                </a14:imgProps>
              </a:ext>
              <a:ext uri="{28A0092B-C50C-407E-A947-70E740481C1C}">
                <a14:useLocalDpi xmlns:a14="http://schemas.microsoft.com/office/drawing/2010/main" val="0"/>
              </a:ext>
            </a:extLst>
          </a:blip>
          <a:srcRect/>
          <a:stretch>
            <a:fillRect/>
          </a:stretch>
        </p:blipFill>
        <p:spPr bwMode="auto">
          <a:xfrm>
            <a:off x="347323" y="332656"/>
            <a:ext cx="1251024" cy="1520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1566" y1="9504" x2="59036" y2="9091"/>
                        <a14:foregroundMark x1="37952" y1="24380" x2="37952" y2="24380"/>
                        <a14:foregroundMark x1="45181" y1="23554" x2="45181" y2="23554"/>
                        <a14:foregroundMark x1="69277" y1="23967" x2="69277" y2="23967"/>
                        <a14:foregroundMark x1="67470" y1="19008" x2="67470" y2="19008"/>
                        <a14:foregroundMark x1="62651" y1="24380" x2="62651" y2="24380"/>
                        <a14:foregroundMark x1="61446" y1="28926" x2="61446" y2="28926"/>
                        <a14:foregroundMark x1="61446" y1="28512" x2="61446" y2="28512"/>
                        <a14:foregroundMark x1="29518" y1="26860" x2="29518" y2="26860"/>
                        <a14:foregroundMark x1="32530" y1="22314" x2="32530" y2="22314"/>
                        <a14:foregroundMark x1="30120" y1="21074" x2="30120" y2="21074"/>
                        <a14:foregroundMark x1="39157" y1="18595" x2="39157" y2="18595"/>
                        <a14:foregroundMark x1="43976" y1="19008" x2="43976" y2="19008"/>
                        <a14:foregroundMark x1="46386" y1="20661" x2="46386" y2="20661"/>
                        <a14:foregroundMark x1="30723" y1="73967" x2="68675" y2="75620"/>
                        <a14:foregroundMark x1="8434" y1="87190" x2="91566" y2="85537"/>
                        <a14:foregroundMark x1="6627" y1="96694" x2="98795" y2="94628"/>
                        <a14:foregroundMark x1="6627" y1="81405" x2="6627" y2="89669"/>
                        <a14:foregroundMark x1="86145" y1="88843" x2="95181" y2="88430"/>
                        <a14:foregroundMark x1="95783" y1="88430" x2="95181" y2="80992"/>
                        <a14:foregroundMark x1="95181" y1="81818" x2="6627" y2="83471"/>
                        <a14:foregroundMark x1="38554" y1="73140" x2="71687" y2="73554"/>
                        <a14:foregroundMark x1="31928" y1="75207" x2="27711" y2="73967"/>
                        <a14:foregroundMark x1="34337" y1="70661" x2="38554" y2="70661"/>
                        <a14:foregroundMark x1="36145" y1="71901" x2="30723" y2="71901"/>
                        <a14:foregroundMark x1="54819" y1="27686" x2="46988" y2="27686"/>
                        <a14:foregroundMark x1="63855" y1="19008" x2="66265" y2="24380"/>
                        <a14:foregroundMark x1="37952" y1="22727" x2="27108" y2="24380"/>
                        <a14:foregroundMark x1="32530" y1="27686" x2="30723" y2="28099"/>
                        <a14:foregroundMark x1="76506" y1="83884" x2="72892" y2="84298"/>
                        <a14:foregroundMark x1="62651" y1="78926" x2="51807" y2="77273"/>
                        <a14:backgroundMark x1="55422" y1="21488" x2="56024" y2="14050"/>
                        <a14:backgroundMark x1="56024" y1="14050" x2="46988" y2="13636"/>
                        <a14:backgroundMark x1="24096" y1="79339" x2="26506" y2="79339"/>
                        <a14:backgroundMark x1="83133" y1="78926" x2="74096" y2="78926"/>
                        <a14:backgroundMark x1="49398" y1="92149" x2="48193" y2="92149"/>
                        <a14:backgroundMark x1="65663" y1="92149" x2="60843" y2="92149"/>
                        <a14:backgroundMark x1="83735" y1="92149" x2="74699" y2="92149"/>
                        <a14:backgroundMark x1="92169" y1="92149" x2="87952" y2="92149"/>
                        <a14:backgroundMark x1="32530" y1="91736" x2="25301" y2="91736"/>
                        <a14:backgroundMark x1="36747" y1="80992" x2="72892" y2="82231"/>
                      </a14:backgroundRemoval>
                    </a14:imgEffect>
                  </a14:imgLayer>
                </a14:imgProps>
              </a:ext>
              <a:ext uri="{28A0092B-C50C-407E-A947-70E740481C1C}">
                <a14:useLocalDpi xmlns:a14="http://schemas.microsoft.com/office/drawing/2010/main" val="0"/>
              </a:ext>
            </a:extLst>
          </a:blip>
          <a:srcRect/>
          <a:stretch>
            <a:fillRect/>
          </a:stretch>
        </p:blipFill>
        <p:spPr bwMode="auto">
          <a:xfrm>
            <a:off x="1598346" y="310665"/>
            <a:ext cx="1238977" cy="1806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14 Marcador de número de diapositiva"/>
          <p:cNvSpPr>
            <a:spLocks noGrp="1"/>
          </p:cNvSpPr>
          <p:nvPr>
            <p:ph type="sldNum" sz="quarter" idx="12"/>
          </p:nvPr>
        </p:nvSpPr>
        <p:spPr>
          <a:xfrm>
            <a:off x="8365350" y="6030841"/>
            <a:ext cx="457200" cy="365125"/>
          </a:xfrm>
        </p:spPr>
        <p:txBody>
          <a:bodyPr/>
          <a:lstStyle/>
          <a:p>
            <a:fld id="{35BE692F-EC02-41F6-91EA-34CC6953C2AB}" type="slidenum">
              <a:rPr lang="es-CL" smtClean="0"/>
              <a:t>1</a:t>
            </a:fld>
            <a:endParaRPr lang="es-CL" dirty="0"/>
          </a:p>
        </p:txBody>
      </p:sp>
      <p:pic>
        <p:nvPicPr>
          <p:cNvPr id="1034" name="Picture 10"/>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6836" b="75195" l="0" r="100000">
                        <a14:foregroundMark x1="21094" y1="62891" x2="43555" y2="63867"/>
                        <a14:foregroundMark x1="9180" y1="65625" x2="53711" y2="66406"/>
                        <a14:foregroundMark x1="6250" y1="64844" x2="9961" y2="65234"/>
                        <a14:foregroundMark x1="7227" y1="37109" x2="53711" y2="36719"/>
                        <a14:foregroundMark x1="50781" y1="33398" x2="5469" y2="33398"/>
                        <a14:foregroundMark x1="54492" y1="51367" x2="53711" y2="65039"/>
                        <a14:foregroundMark x1="56445" y1="61719" x2="54492" y2="65820"/>
                        <a14:backgroundMark x1="8398" y1="19336" x2="58594" y2="25781"/>
                        <a14:backgroundMark x1="12500" y1="48242" x2="195" y2="46875"/>
                      </a14:backgroundRemoval>
                    </a14:imgEffect>
                  </a14:imgLayer>
                </a14:imgProps>
              </a:ext>
              <a:ext uri="{28A0092B-C50C-407E-A947-70E740481C1C}">
                <a14:useLocalDpi xmlns:a14="http://schemas.microsoft.com/office/drawing/2010/main" val="0"/>
              </a:ext>
            </a:extLst>
          </a:blip>
          <a:srcRect t="10353" b="28801"/>
          <a:stretch/>
        </p:blipFill>
        <p:spPr bwMode="auto">
          <a:xfrm>
            <a:off x="4389498" y="0"/>
            <a:ext cx="4698055" cy="2858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3528" y="5023340"/>
            <a:ext cx="3384376" cy="158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21 Conector recto"/>
          <p:cNvCxnSpPr/>
          <p:nvPr/>
        </p:nvCxnSpPr>
        <p:spPr>
          <a:xfrm>
            <a:off x="3563888" y="5815448"/>
            <a:ext cx="1008112"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35" name="34 Conector recto"/>
          <p:cNvCxnSpPr/>
          <p:nvPr/>
        </p:nvCxnSpPr>
        <p:spPr>
          <a:xfrm>
            <a:off x="4572000" y="5295436"/>
            <a:ext cx="0" cy="108012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37" name="36 Conector recto"/>
          <p:cNvCxnSpPr/>
          <p:nvPr/>
        </p:nvCxnSpPr>
        <p:spPr>
          <a:xfrm>
            <a:off x="4574275" y="5275388"/>
            <a:ext cx="456156" cy="10024"/>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39" name="38 Conector recto"/>
          <p:cNvCxnSpPr/>
          <p:nvPr/>
        </p:nvCxnSpPr>
        <p:spPr>
          <a:xfrm>
            <a:off x="4583793" y="5815448"/>
            <a:ext cx="446638"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40" name="39 Conector recto"/>
          <p:cNvCxnSpPr/>
          <p:nvPr/>
        </p:nvCxnSpPr>
        <p:spPr>
          <a:xfrm>
            <a:off x="4563517" y="6375556"/>
            <a:ext cx="466914"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44" name="43 Rectángulo"/>
          <p:cNvSpPr/>
          <p:nvPr/>
        </p:nvSpPr>
        <p:spPr>
          <a:xfrm>
            <a:off x="5102150" y="5019712"/>
            <a:ext cx="1432773" cy="369332"/>
          </a:xfrm>
          <a:prstGeom prst="rect">
            <a:avLst/>
          </a:prstGeom>
          <a:noFill/>
        </p:spPr>
        <p:txBody>
          <a:bodyPr wrap="square" lIns="91440" tIns="45720" rIns="91440" bIns="45720">
            <a:spAutoFit/>
          </a:bodyPr>
          <a:lstStyle/>
          <a:p>
            <a:r>
              <a:rPr lang="es-ES" cap="none" spc="0" dirty="0" smtClean="0">
                <a:ln w="18415" cmpd="sng">
                  <a:solidFill>
                    <a:schemeClr val="tx1">
                      <a:lumMod val="75000"/>
                      <a:lumOff val="25000"/>
                    </a:schemeClr>
                  </a:solidFill>
                  <a:prstDash val="solid"/>
                </a:ln>
                <a:effectLst>
                  <a:outerShdw blurRad="38100" dist="38100" dir="2700000" algn="tl">
                    <a:srgbClr val="000000">
                      <a:alpha val="43137"/>
                    </a:srgbClr>
                  </a:outerShdw>
                </a:effectLst>
                <a:latin typeface="Stylus BT" panose="020E0402020206020304" pitchFamily="34" charset="0"/>
                <a:ea typeface="Microsoft JhengHei UI Light" panose="020B0304030504040204" pitchFamily="34" charset="-120"/>
                <a:cs typeface="Times New Roman" panose="02020603050405020304" pitchFamily="18" charset="0"/>
              </a:rPr>
              <a:t>Tutor:</a:t>
            </a:r>
            <a:endParaRPr lang="es-ES" cap="none" spc="0" dirty="0">
              <a:ln w="18415" cmpd="sng">
                <a:solidFill>
                  <a:schemeClr val="tx1">
                    <a:lumMod val="75000"/>
                    <a:lumOff val="25000"/>
                  </a:schemeClr>
                </a:solidFill>
                <a:prstDash val="solid"/>
              </a:ln>
              <a:effectLst>
                <a:outerShdw blurRad="38100" dist="38100" dir="2700000" algn="tl">
                  <a:srgbClr val="000000">
                    <a:alpha val="43137"/>
                  </a:srgbClr>
                </a:outerShdw>
              </a:effectLst>
              <a:latin typeface="Stylus BT" panose="020E0402020206020304" pitchFamily="34" charset="0"/>
              <a:ea typeface="Microsoft JhengHei UI Light" panose="020B0304030504040204" pitchFamily="34" charset="-120"/>
              <a:cs typeface="Times New Roman" panose="02020603050405020304" pitchFamily="18" charset="0"/>
            </a:endParaRPr>
          </a:p>
        </p:txBody>
      </p:sp>
      <p:sp>
        <p:nvSpPr>
          <p:cNvPr id="45" name="44 Rectángulo"/>
          <p:cNvSpPr/>
          <p:nvPr/>
        </p:nvSpPr>
        <p:spPr>
          <a:xfrm>
            <a:off x="5031374" y="5560250"/>
            <a:ext cx="1432773" cy="369332"/>
          </a:xfrm>
          <a:prstGeom prst="rect">
            <a:avLst/>
          </a:prstGeom>
          <a:noFill/>
        </p:spPr>
        <p:txBody>
          <a:bodyPr wrap="square" lIns="91440" tIns="45720" rIns="91440" bIns="45720">
            <a:spAutoFit/>
          </a:bodyPr>
          <a:lstStyle/>
          <a:p>
            <a:r>
              <a:rPr lang="es-ES" cap="none" spc="0" dirty="0" smtClean="0">
                <a:ln w="18415" cmpd="sng">
                  <a:solidFill>
                    <a:schemeClr val="tx1">
                      <a:lumMod val="75000"/>
                      <a:lumOff val="25000"/>
                    </a:schemeClr>
                  </a:solidFill>
                  <a:prstDash val="solid"/>
                </a:ln>
                <a:effectLst>
                  <a:outerShdw blurRad="38100" dist="38100" dir="2700000" algn="tl">
                    <a:srgbClr val="000000">
                      <a:alpha val="43137"/>
                    </a:srgbClr>
                  </a:outerShdw>
                </a:effectLst>
                <a:latin typeface="Stylus BT" panose="020E0402020206020304" pitchFamily="34" charset="0"/>
                <a:ea typeface="Microsoft JhengHei UI Light" panose="020B0304030504040204" pitchFamily="34" charset="-120"/>
                <a:cs typeface="Times New Roman" panose="02020603050405020304" pitchFamily="18" charset="0"/>
              </a:rPr>
              <a:t>Integrantes:</a:t>
            </a:r>
            <a:endParaRPr lang="es-ES" cap="none" spc="0" dirty="0">
              <a:ln w="18415" cmpd="sng">
                <a:solidFill>
                  <a:schemeClr val="tx1">
                    <a:lumMod val="75000"/>
                    <a:lumOff val="25000"/>
                  </a:schemeClr>
                </a:solidFill>
                <a:prstDash val="solid"/>
              </a:ln>
              <a:effectLst>
                <a:outerShdw blurRad="38100" dist="38100" dir="2700000" algn="tl">
                  <a:srgbClr val="000000">
                    <a:alpha val="43137"/>
                  </a:srgbClr>
                </a:outerShdw>
              </a:effectLst>
              <a:latin typeface="Stylus BT" panose="020E0402020206020304" pitchFamily="34" charset="0"/>
              <a:ea typeface="Microsoft JhengHei UI Light" panose="020B0304030504040204" pitchFamily="34" charset="-120"/>
              <a:cs typeface="Times New Roman" panose="02020603050405020304" pitchFamily="18" charset="0"/>
            </a:endParaRPr>
          </a:p>
        </p:txBody>
      </p:sp>
      <p:sp>
        <p:nvSpPr>
          <p:cNvPr id="46" name="45 Rectángulo"/>
          <p:cNvSpPr/>
          <p:nvPr/>
        </p:nvSpPr>
        <p:spPr>
          <a:xfrm>
            <a:off x="5021070" y="5971356"/>
            <a:ext cx="1594935" cy="646331"/>
          </a:xfrm>
          <a:prstGeom prst="rect">
            <a:avLst/>
          </a:prstGeom>
          <a:noFill/>
        </p:spPr>
        <p:txBody>
          <a:bodyPr wrap="square" lIns="91440" tIns="45720" rIns="91440" bIns="45720">
            <a:spAutoFit/>
          </a:bodyPr>
          <a:lstStyle/>
          <a:p>
            <a:r>
              <a:rPr lang="es-ES" dirty="0" smtClean="0">
                <a:ln w="18415" cmpd="sng">
                  <a:solidFill>
                    <a:schemeClr val="tx1">
                      <a:lumMod val="75000"/>
                      <a:lumOff val="25000"/>
                    </a:schemeClr>
                  </a:solidFill>
                  <a:prstDash val="solid"/>
                </a:ln>
                <a:effectLst>
                  <a:outerShdw blurRad="38100" dist="38100" dir="2700000" algn="tl">
                    <a:srgbClr val="000000">
                      <a:alpha val="43137"/>
                    </a:srgbClr>
                  </a:outerShdw>
                </a:effectLst>
                <a:latin typeface="Stylus BT" panose="020E0402020206020304" pitchFamily="34" charset="0"/>
                <a:ea typeface="Microsoft JhengHei UI Light" panose="020B0304030504040204" pitchFamily="34" charset="-120"/>
                <a:cs typeface="Times New Roman" panose="02020603050405020304" pitchFamily="18" charset="0"/>
              </a:rPr>
              <a:t>Fecha de presentación:</a:t>
            </a:r>
            <a:endParaRPr lang="es-ES" cap="none" spc="0" dirty="0">
              <a:ln w="18415" cmpd="sng">
                <a:solidFill>
                  <a:schemeClr val="tx1">
                    <a:lumMod val="75000"/>
                    <a:lumOff val="25000"/>
                  </a:schemeClr>
                </a:solidFill>
                <a:prstDash val="solid"/>
              </a:ln>
              <a:effectLst>
                <a:outerShdw blurRad="38100" dist="38100" dir="2700000" algn="tl">
                  <a:srgbClr val="000000">
                    <a:alpha val="43137"/>
                  </a:srgbClr>
                </a:outerShdw>
              </a:effectLst>
              <a:latin typeface="Stylus BT" panose="020E0402020206020304" pitchFamily="34" charset="0"/>
              <a:ea typeface="Microsoft JhengHei UI Light" panose="020B0304030504040204" pitchFamily="34" charset="-120"/>
              <a:cs typeface="Times New Roman" panose="02020603050405020304" pitchFamily="18" charset="0"/>
            </a:endParaRPr>
          </a:p>
        </p:txBody>
      </p:sp>
      <p:sp>
        <p:nvSpPr>
          <p:cNvPr id="27" name="26 CuadroTexto"/>
          <p:cNvSpPr txBox="1"/>
          <p:nvPr/>
        </p:nvSpPr>
        <p:spPr>
          <a:xfrm>
            <a:off x="5892899" y="5061964"/>
            <a:ext cx="1896673" cy="369332"/>
          </a:xfrm>
          <a:prstGeom prst="rect">
            <a:avLst/>
          </a:prstGeom>
          <a:noFill/>
        </p:spPr>
        <p:txBody>
          <a:bodyPr wrap="none" rtlCol="0">
            <a:spAutoFit/>
          </a:bodyPr>
          <a:lstStyle/>
          <a:p>
            <a:r>
              <a:rPr lang="es-CL" dirty="0" smtClean="0">
                <a:latin typeface="Stylus BT" panose="020E0402020206020304" pitchFamily="34" charset="0"/>
              </a:rPr>
              <a:t>Francisca Cortés</a:t>
            </a:r>
            <a:endParaRPr lang="es-CL" dirty="0">
              <a:latin typeface="Stylus BT" panose="020E0402020206020304" pitchFamily="34" charset="0"/>
            </a:endParaRPr>
          </a:p>
        </p:txBody>
      </p:sp>
      <p:sp>
        <p:nvSpPr>
          <p:cNvPr id="28" name="27 CuadroTexto"/>
          <p:cNvSpPr txBox="1"/>
          <p:nvPr/>
        </p:nvSpPr>
        <p:spPr>
          <a:xfrm>
            <a:off x="6390403" y="5512330"/>
            <a:ext cx="2347350" cy="646331"/>
          </a:xfrm>
          <a:prstGeom prst="rect">
            <a:avLst/>
          </a:prstGeom>
          <a:noFill/>
        </p:spPr>
        <p:txBody>
          <a:bodyPr wrap="square" rtlCol="0">
            <a:spAutoFit/>
          </a:bodyPr>
          <a:lstStyle/>
          <a:p>
            <a:r>
              <a:rPr lang="es-CL" dirty="0" smtClean="0">
                <a:latin typeface="Stylus BT" panose="020E0402020206020304" pitchFamily="34" charset="0"/>
              </a:rPr>
              <a:t>Yamil Darraz Esparza</a:t>
            </a:r>
          </a:p>
          <a:p>
            <a:r>
              <a:rPr lang="es-CL" dirty="0" smtClean="0">
                <a:latin typeface="Stylus BT" panose="020E0402020206020304" pitchFamily="34" charset="0"/>
              </a:rPr>
              <a:t>Isidora Hidalgo Salas</a:t>
            </a:r>
            <a:endParaRPr lang="es-CL" dirty="0">
              <a:latin typeface="Stylus BT" panose="020E0402020206020304" pitchFamily="34" charset="0"/>
            </a:endParaRPr>
          </a:p>
        </p:txBody>
      </p:sp>
      <p:sp>
        <p:nvSpPr>
          <p:cNvPr id="34" name="33 CuadroTexto"/>
          <p:cNvSpPr txBox="1"/>
          <p:nvPr/>
        </p:nvSpPr>
        <p:spPr>
          <a:xfrm>
            <a:off x="6534923" y="6248355"/>
            <a:ext cx="1508746" cy="369332"/>
          </a:xfrm>
          <a:prstGeom prst="rect">
            <a:avLst/>
          </a:prstGeom>
          <a:noFill/>
        </p:spPr>
        <p:txBody>
          <a:bodyPr wrap="none" rtlCol="0">
            <a:spAutoFit/>
          </a:bodyPr>
          <a:lstStyle/>
          <a:p>
            <a:r>
              <a:rPr lang="es-CL" dirty="0" smtClean="0">
                <a:latin typeface="Stylus BT" panose="020E0402020206020304" pitchFamily="34" charset="0"/>
              </a:rPr>
              <a:t>25/01/2017</a:t>
            </a:r>
            <a:endParaRPr lang="es-CL" dirty="0">
              <a:latin typeface="Stylus BT" panose="020E0402020206020304" pitchFamily="34" charset="0"/>
            </a:endParaRPr>
          </a:p>
        </p:txBody>
      </p:sp>
    </p:spTree>
    <p:extLst>
      <p:ext uri="{BB962C8B-B14F-4D97-AF65-F5344CB8AC3E}">
        <p14:creationId xmlns:p14="http://schemas.microsoft.com/office/powerpoint/2010/main" val="6833561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ext uri="{D42A27DB-BD31-4B8C-83A1-F6EECF244321}">
                <p14:modId xmlns:p14="http://schemas.microsoft.com/office/powerpoint/2010/main" val="2386743315"/>
              </p:ext>
            </p:extLst>
          </p:nvPr>
        </p:nvGraphicFramePr>
        <p:xfrm>
          <a:off x="395536" y="404664"/>
          <a:ext cx="4334021" cy="3384376"/>
        </p:xfrm>
        <a:graphic>
          <a:graphicData uri="http://schemas.openxmlformats.org/presentationml/2006/ole">
            <mc:AlternateContent xmlns:mc="http://schemas.openxmlformats.org/markup-compatibility/2006">
              <mc:Choice xmlns:v="urn:schemas-microsoft-com:vml" Requires="v">
                <p:oleObj spid="_x0000_s1062" name="SPW 12.0 Graph" r:id="rId4" imgW="4086157" imgH="3190965" progId="SigmaPlotGraphicObject.11">
                  <p:embed/>
                </p:oleObj>
              </mc:Choice>
              <mc:Fallback>
                <p:oleObj name="SPW 12.0 Graph" r:id="rId4" imgW="4086157" imgH="3190965" progId="SigmaPlotGraphicObject.11">
                  <p:embed/>
                  <p:pic>
                    <p:nvPicPr>
                      <p:cNvPr id="0" name=""/>
                      <p:cNvPicPr/>
                      <p:nvPr/>
                    </p:nvPicPr>
                    <p:blipFill>
                      <a:blip r:embed="rId5"/>
                      <a:stretch>
                        <a:fillRect/>
                      </a:stretch>
                    </p:blipFill>
                    <p:spPr>
                      <a:xfrm>
                        <a:off x="395536" y="404664"/>
                        <a:ext cx="4334021" cy="3384376"/>
                      </a:xfrm>
                      <a:prstGeom prst="rect">
                        <a:avLst/>
                      </a:prstGeom>
                    </p:spPr>
                  </p:pic>
                </p:oleObj>
              </mc:Fallback>
            </mc:AlternateContent>
          </a:graphicData>
        </a:graphic>
      </p:graphicFrame>
      <p:sp>
        <p:nvSpPr>
          <p:cNvPr id="5" name="CuadroTexto 4"/>
          <p:cNvSpPr txBox="1"/>
          <p:nvPr/>
        </p:nvSpPr>
        <p:spPr>
          <a:xfrm>
            <a:off x="5868144" y="1576021"/>
            <a:ext cx="2217274" cy="715581"/>
          </a:xfrm>
          <a:prstGeom prst="rect">
            <a:avLst/>
          </a:prstGeom>
          <a:noFill/>
        </p:spPr>
        <p:txBody>
          <a:bodyPr wrap="none" rtlCol="0">
            <a:spAutoFit/>
          </a:bodyPr>
          <a:lstStyle/>
          <a:p>
            <a:r>
              <a:rPr lang="es-ES" sz="1350" dirty="0"/>
              <a:t>Curva Dosis Respuesta</a:t>
            </a:r>
          </a:p>
          <a:p>
            <a:r>
              <a:rPr lang="es-ES" sz="1350" dirty="0"/>
              <a:t>8 células HEK 293</a:t>
            </a:r>
          </a:p>
          <a:p>
            <a:r>
              <a:rPr lang="es-ES" sz="1350" dirty="0"/>
              <a:t>Nanosensor de Glucosa</a:t>
            </a:r>
          </a:p>
        </p:txBody>
      </p:sp>
      <p:graphicFrame>
        <p:nvGraphicFramePr>
          <p:cNvPr id="6" name="Objeto 5"/>
          <p:cNvGraphicFramePr>
            <a:graphicFrameLocks noChangeAspect="1"/>
          </p:cNvGraphicFramePr>
          <p:nvPr>
            <p:extLst>
              <p:ext uri="{D42A27DB-BD31-4B8C-83A1-F6EECF244321}">
                <p14:modId xmlns:p14="http://schemas.microsoft.com/office/powerpoint/2010/main" val="3057975655"/>
              </p:ext>
            </p:extLst>
          </p:nvPr>
        </p:nvGraphicFramePr>
        <p:xfrm>
          <a:off x="4170260" y="3068960"/>
          <a:ext cx="4469684" cy="3466074"/>
        </p:xfrm>
        <a:graphic>
          <a:graphicData uri="http://schemas.openxmlformats.org/presentationml/2006/ole">
            <mc:AlternateContent xmlns:mc="http://schemas.openxmlformats.org/markup-compatibility/2006">
              <mc:Choice xmlns:v="urn:schemas-microsoft-com:vml" Requires="v">
                <p:oleObj spid="_x0000_s1063" name="SPW 12.0 Graph" r:id="rId6" imgW="4114800" imgH="3190965" progId="SigmaPlotGraphicObject.11">
                  <p:embed/>
                </p:oleObj>
              </mc:Choice>
              <mc:Fallback>
                <p:oleObj name="SPW 12.0 Graph" r:id="rId6" imgW="4114800" imgH="3190965" progId="SigmaPlotGraphicObject.11">
                  <p:embed/>
                  <p:pic>
                    <p:nvPicPr>
                      <p:cNvPr id="0" name=""/>
                      <p:cNvPicPr/>
                      <p:nvPr/>
                    </p:nvPicPr>
                    <p:blipFill>
                      <a:blip r:embed="rId7"/>
                      <a:stretch>
                        <a:fillRect/>
                      </a:stretch>
                    </p:blipFill>
                    <p:spPr>
                      <a:xfrm>
                        <a:off x="4170260" y="3068960"/>
                        <a:ext cx="4469684" cy="3466074"/>
                      </a:xfrm>
                      <a:prstGeom prst="rect">
                        <a:avLst/>
                      </a:prstGeom>
                    </p:spPr>
                  </p:pic>
                </p:oleObj>
              </mc:Fallback>
            </mc:AlternateContent>
          </a:graphicData>
        </a:graphic>
      </p:graphicFrame>
    </p:spTree>
    <p:extLst>
      <p:ext uri="{BB962C8B-B14F-4D97-AF65-F5344CB8AC3E}">
        <p14:creationId xmlns:p14="http://schemas.microsoft.com/office/powerpoint/2010/main" val="8361195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p:cNvGraphicFramePr>
            <a:graphicFrameLocks noChangeAspect="1"/>
          </p:cNvGraphicFramePr>
          <p:nvPr>
            <p:extLst>
              <p:ext uri="{D42A27DB-BD31-4B8C-83A1-F6EECF244321}">
                <p14:modId xmlns:p14="http://schemas.microsoft.com/office/powerpoint/2010/main" val="2743641248"/>
              </p:ext>
            </p:extLst>
          </p:nvPr>
        </p:nvGraphicFramePr>
        <p:xfrm>
          <a:off x="2483768" y="763963"/>
          <a:ext cx="3114675" cy="2586038"/>
        </p:xfrm>
        <a:graphic>
          <a:graphicData uri="http://schemas.openxmlformats.org/presentationml/2006/ole">
            <mc:AlternateContent xmlns:mc="http://schemas.openxmlformats.org/markup-compatibility/2006">
              <mc:Choice xmlns:v="urn:schemas-microsoft-com:vml" Requires="v">
                <p:oleObj spid="_x0000_s2104" name="SPW 12.0 Graph" r:id="rId4" imgW="4152900" imgH="3448140" progId="SigmaPlotGraphicObject.11">
                  <p:embed/>
                </p:oleObj>
              </mc:Choice>
              <mc:Fallback>
                <p:oleObj name="SPW 12.0 Graph" r:id="rId4" imgW="4152900" imgH="3448140" progId="SigmaPlotGraphicObject.11">
                  <p:embed/>
                  <p:pic>
                    <p:nvPicPr>
                      <p:cNvPr id="0" name=""/>
                      <p:cNvPicPr/>
                      <p:nvPr/>
                    </p:nvPicPr>
                    <p:blipFill>
                      <a:blip r:embed="rId5"/>
                      <a:stretch>
                        <a:fillRect/>
                      </a:stretch>
                    </p:blipFill>
                    <p:spPr>
                      <a:xfrm>
                        <a:off x="2483768" y="763963"/>
                        <a:ext cx="3114675" cy="2586038"/>
                      </a:xfrm>
                      <a:prstGeom prst="rect">
                        <a:avLst/>
                      </a:prstGeom>
                    </p:spPr>
                  </p:pic>
                </p:oleObj>
              </mc:Fallback>
            </mc:AlternateContent>
          </a:graphicData>
        </a:graphic>
      </p:graphicFrame>
      <p:graphicFrame>
        <p:nvGraphicFramePr>
          <p:cNvPr id="3" name="Objeto 2"/>
          <p:cNvGraphicFramePr>
            <a:graphicFrameLocks noChangeAspect="1"/>
          </p:cNvGraphicFramePr>
          <p:nvPr>
            <p:extLst/>
          </p:nvPr>
        </p:nvGraphicFramePr>
        <p:xfrm>
          <a:off x="531700" y="3486150"/>
          <a:ext cx="3278981" cy="2514600"/>
        </p:xfrm>
        <a:graphic>
          <a:graphicData uri="http://schemas.openxmlformats.org/presentationml/2006/ole">
            <mc:AlternateContent xmlns:mc="http://schemas.openxmlformats.org/markup-compatibility/2006">
              <mc:Choice xmlns:v="urn:schemas-microsoft-com:vml" Requires="v">
                <p:oleObj spid="_x0000_s2105" name="SPW 12.0 Graph" r:id="rId6" imgW="4372043" imgH="3352710" progId="SigmaPlotGraphicObject.11">
                  <p:embed/>
                </p:oleObj>
              </mc:Choice>
              <mc:Fallback>
                <p:oleObj name="SPW 12.0 Graph" r:id="rId6" imgW="4372043" imgH="3352710" progId="SigmaPlotGraphicObject.11">
                  <p:embed/>
                  <p:pic>
                    <p:nvPicPr>
                      <p:cNvPr id="0" name=""/>
                      <p:cNvPicPr/>
                      <p:nvPr/>
                    </p:nvPicPr>
                    <p:blipFill>
                      <a:blip r:embed="rId7"/>
                      <a:stretch>
                        <a:fillRect/>
                      </a:stretch>
                    </p:blipFill>
                    <p:spPr>
                      <a:xfrm>
                        <a:off x="531700" y="3486150"/>
                        <a:ext cx="3278981" cy="2514600"/>
                      </a:xfrm>
                      <a:prstGeom prst="rect">
                        <a:avLst/>
                      </a:prstGeom>
                    </p:spPr>
                  </p:pic>
                </p:oleObj>
              </mc:Fallback>
            </mc:AlternateContent>
          </a:graphicData>
        </a:graphic>
      </p:graphicFrame>
      <p:sp>
        <p:nvSpPr>
          <p:cNvPr id="4" name="CuadroTexto 3"/>
          <p:cNvSpPr txBox="1"/>
          <p:nvPr/>
        </p:nvSpPr>
        <p:spPr>
          <a:xfrm>
            <a:off x="6172201" y="2408464"/>
            <a:ext cx="2190023" cy="715581"/>
          </a:xfrm>
          <a:prstGeom prst="rect">
            <a:avLst/>
          </a:prstGeom>
          <a:noFill/>
        </p:spPr>
        <p:txBody>
          <a:bodyPr wrap="none" rtlCol="0">
            <a:spAutoFit/>
          </a:bodyPr>
          <a:lstStyle/>
          <a:p>
            <a:r>
              <a:rPr lang="es-ES" sz="1350" dirty="0"/>
              <a:t>Células HEK 293</a:t>
            </a:r>
          </a:p>
          <a:p>
            <a:r>
              <a:rPr lang="es-ES" sz="1350" dirty="0"/>
              <a:t>Nanosensor de glucosa</a:t>
            </a:r>
          </a:p>
          <a:p>
            <a:endParaRPr lang="es-ES" sz="1350" dirty="0"/>
          </a:p>
        </p:txBody>
      </p:sp>
      <p:graphicFrame>
        <p:nvGraphicFramePr>
          <p:cNvPr id="5" name="Objeto 4"/>
          <p:cNvGraphicFramePr>
            <a:graphicFrameLocks noChangeAspect="1"/>
          </p:cNvGraphicFramePr>
          <p:nvPr>
            <p:extLst>
              <p:ext uri="{D42A27DB-BD31-4B8C-83A1-F6EECF244321}">
                <p14:modId xmlns:p14="http://schemas.microsoft.com/office/powerpoint/2010/main" val="821804109"/>
              </p:ext>
            </p:extLst>
          </p:nvPr>
        </p:nvGraphicFramePr>
        <p:xfrm>
          <a:off x="4427984" y="3527495"/>
          <a:ext cx="3286125" cy="2486025"/>
        </p:xfrm>
        <a:graphic>
          <a:graphicData uri="http://schemas.openxmlformats.org/presentationml/2006/ole">
            <mc:AlternateContent xmlns:mc="http://schemas.openxmlformats.org/markup-compatibility/2006">
              <mc:Choice xmlns:v="urn:schemas-microsoft-com:vml" Requires="v">
                <p:oleObj spid="_x0000_s2106" name="SPW 12.0 Graph" r:id="rId8" imgW="4381500" imgH="3314700" progId="SigmaPlotGraphicObject.11">
                  <p:embed/>
                </p:oleObj>
              </mc:Choice>
              <mc:Fallback>
                <p:oleObj name="SPW 12.0 Graph" r:id="rId8" imgW="4381500" imgH="3314700" progId="SigmaPlotGraphicObject.11">
                  <p:embed/>
                  <p:pic>
                    <p:nvPicPr>
                      <p:cNvPr id="0" name=""/>
                      <p:cNvPicPr/>
                      <p:nvPr/>
                    </p:nvPicPr>
                    <p:blipFill>
                      <a:blip r:embed="rId9"/>
                      <a:stretch>
                        <a:fillRect/>
                      </a:stretch>
                    </p:blipFill>
                    <p:spPr>
                      <a:xfrm>
                        <a:off x="4427984" y="3527495"/>
                        <a:ext cx="3286125" cy="2486025"/>
                      </a:xfrm>
                      <a:prstGeom prst="rect">
                        <a:avLst/>
                      </a:prstGeom>
                    </p:spPr>
                  </p:pic>
                </p:oleObj>
              </mc:Fallback>
            </mc:AlternateContent>
          </a:graphicData>
        </a:graphic>
      </p:graphicFrame>
    </p:spTree>
    <p:extLst>
      <p:ext uri="{BB962C8B-B14F-4D97-AF65-F5344CB8AC3E}">
        <p14:creationId xmlns:p14="http://schemas.microsoft.com/office/powerpoint/2010/main" val="36376308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p:cNvGraphicFramePr>
            <a:graphicFrameLocks noChangeAspect="1"/>
          </p:cNvGraphicFramePr>
          <p:nvPr>
            <p:extLst/>
          </p:nvPr>
        </p:nvGraphicFramePr>
        <p:xfrm>
          <a:off x="2771266" y="941275"/>
          <a:ext cx="3078956" cy="2393156"/>
        </p:xfrm>
        <a:graphic>
          <a:graphicData uri="http://schemas.openxmlformats.org/presentationml/2006/ole">
            <mc:AlternateContent xmlns:mc="http://schemas.openxmlformats.org/markup-compatibility/2006">
              <mc:Choice xmlns:v="urn:schemas-microsoft-com:vml" Requires="v">
                <p:oleObj spid="_x0000_s3108" name="SPW 12.0 Graph" r:id="rId4" imgW="4105343" imgH="3190965" progId="SigmaPlotGraphicObject.11">
                  <p:embed/>
                </p:oleObj>
              </mc:Choice>
              <mc:Fallback>
                <p:oleObj name="SPW 12.0 Graph" r:id="rId4" imgW="4105343" imgH="3190965" progId="SigmaPlotGraphicObject.11">
                  <p:embed/>
                  <p:pic>
                    <p:nvPicPr>
                      <p:cNvPr id="0" name=""/>
                      <p:cNvPicPr/>
                      <p:nvPr/>
                    </p:nvPicPr>
                    <p:blipFill>
                      <a:blip r:embed="rId5"/>
                      <a:stretch>
                        <a:fillRect/>
                      </a:stretch>
                    </p:blipFill>
                    <p:spPr>
                      <a:xfrm>
                        <a:off x="2771266" y="941275"/>
                        <a:ext cx="3078956" cy="2393156"/>
                      </a:xfrm>
                      <a:prstGeom prst="rect">
                        <a:avLst/>
                      </a:prstGeom>
                    </p:spPr>
                  </p:pic>
                </p:oleObj>
              </mc:Fallback>
            </mc:AlternateContent>
          </a:graphicData>
        </a:graphic>
      </p:graphicFrame>
      <p:graphicFrame>
        <p:nvGraphicFramePr>
          <p:cNvPr id="4" name="Objeto 3"/>
          <p:cNvGraphicFramePr>
            <a:graphicFrameLocks noChangeAspect="1"/>
          </p:cNvGraphicFramePr>
          <p:nvPr>
            <p:extLst/>
          </p:nvPr>
        </p:nvGraphicFramePr>
        <p:xfrm>
          <a:off x="2901894" y="3276771"/>
          <a:ext cx="3100388" cy="2571750"/>
        </p:xfrm>
        <a:graphic>
          <a:graphicData uri="http://schemas.openxmlformats.org/presentationml/2006/ole">
            <mc:AlternateContent xmlns:mc="http://schemas.openxmlformats.org/markup-compatibility/2006">
              <mc:Choice xmlns:v="urn:schemas-microsoft-com:vml" Requires="v">
                <p:oleObj spid="_x0000_s3109" name="SPW 12.0 Graph" r:id="rId6" imgW="4133985" imgH="3429000" progId="SigmaPlotGraphicObject.11">
                  <p:embed/>
                </p:oleObj>
              </mc:Choice>
              <mc:Fallback>
                <p:oleObj name="SPW 12.0 Graph" r:id="rId6" imgW="4133985" imgH="3429000" progId="SigmaPlotGraphicObject.11">
                  <p:embed/>
                  <p:pic>
                    <p:nvPicPr>
                      <p:cNvPr id="0" name=""/>
                      <p:cNvPicPr/>
                      <p:nvPr/>
                    </p:nvPicPr>
                    <p:blipFill>
                      <a:blip r:embed="rId7"/>
                      <a:stretch>
                        <a:fillRect/>
                      </a:stretch>
                    </p:blipFill>
                    <p:spPr>
                      <a:xfrm>
                        <a:off x="2901894" y="3276771"/>
                        <a:ext cx="3100388" cy="2571750"/>
                      </a:xfrm>
                      <a:prstGeom prst="rect">
                        <a:avLst/>
                      </a:prstGeom>
                    </p:spPr>
                  </p:pic>
                </p:oleObj>
              </mc:Fallback>
            </mc:AlternateContent>
          </a:graphicData>
        </a:graphic>
      </p:graphicFrame>
    </p:spTree>
    <p:extLst>
      <p:ext uri="{BB962C8B-B14F-4D97-AF65-F5344CB8AC3E}">
        <p14:creationId xmlns:p14="http://schemas.microsoft.com/office/powerpoint/2010/main" val="33464478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p:cNvGraphicFramePr>
            <a:graphicFrameLocks noChangeAspect="1"/>
          </p:cNvGraphicFramePr>
          <p:nvPr>
            <p:extLst>
              <p:ext uri="{D42A27DB-BD31-4B8C-83A1-F6EECF244321}">
                <p14:modId xmlns:p14="http://schemas.microsoft.com/office/powerpoint/2010/main" val="888419597"/>
              </p:ext>
            </p:extLst>
          </p:nvPr>
        </p:nvGraphicFramePr>
        <p:xfrm>
          <a:off x="827584" y="980728"/>
          <a:ext cx="3250406" cy="2393156"/>
        </p:xfrm>
        <a:graphic>
          <a:graphicData uri="http://schemas.openxmlformats.org/presentationml/2006/ole">
            <mc:AlternateContent xmlns:mc="http://schemas.openxmlformats.org/markup-compatibility/2006">
              <mc:Choice xmlns:v="urn:schemas-microsoft-com:vml" Requires="v">
                <p:oleObj spid="_x0000_s4149" name="SPW 12.0 Graph" r:id="rId4" imgW="4333943" imgH="3190965" progId="SigmaPlotGraphicObject.11">
                  <p:embed/>
                </p:oleObj>
              </mc:Choice>
              <mc:Fallback>
                <p:oleObj name="SPW 12.0 Graph" r:id="rId4" imgW="4333943" imgH="3190965" progId="SigmaPlotGraphicObject.11">
                  <p:embed/>
                  <p:pic>
                    <p:nvPicPr>
                      <p:cNvPr id="0" name=""/>
                      <p:cNvPicPr/>
                      <p:nvPr/>
                    </p:nvPicPr>
                    <p:blipFill>
                      <a:blip r:embed="rId5"/>
                      <a:stretch>
                        <a:fillRect/>
                      </a:stretch>
                    </p:blipFill>
                    <p:spPr>
                      <a:xfrm>
                        <a:off x="827584" y="980728"/>
                        <a:ext cx="3250406" cy="2393156"/>
                      </a:xfrm>
                      <a:prstGeom prst="rect">
                        <a:avLst/>
                      </a:prstGeom>
                    </p:spPr>
                  </p:pic>
                </p:oleObj>
              </mc:Fallback>
            </mc:AlternateContent>
          </a:graphicData>
        </a:graphic>
      </p:graphicFrame>
      <p:graphicFrame>
        <p:nvGraphicFramePr>
          <p:cNvPr id="3" name="Objeto 2"/>
          <p:cNvGraphicFramePr>
            <a:graphicFrameLocks noChangeAspect="1"/>
          </p:cNvGraphicFramePr>
          <p:nvPr>
            <p:extLst>
              <p:ext uri="{D42A27DB-BD31-4B8C-83A1-F6EECF244321}">
                <p14:modId xmlns:p14="http://schemas.microsoft.com/office/powerpoint/2010/main" val="4252852310"/>
              </p:ext>
            </p:extLst>
          </p:nvPr>
        </p:nvGraphicFramePr>
        <p:xfrm>
          <a:off x="4644008" y="985490"/>
          <a:ext cx="3420665" cy="2388394"/>
        </p:xfrm>
        <a:graphic>
          <a:graphicData uri="http://schemas.openxmlformats.org/presentationml/2006/ole">
            <mc:AlternateContent xmlns:mc="http://schemas.openxmlformats.org/markup-compatibility/2006">
              <mc:Choice xmlns:v="urn:schemas-microsoft-com:vml" Requires="v">
                <p:oleObj spid="_x0000_s4150" name="SPW 12.0 Graph" r:id="rId6" imgW="4448243" imgH="3190965" progId="SigmaPlotGraphicObject.11">
                  <p:embed/>
                </p:oleObj>
              </mc:Choice>
              <mc:Fallback>
                <p:oleObj name="SPW 12.0 Graph" r:id="rId6" imgW="4448243" imgH="3190965" progId="SigmaPlotGraphicObject.11">
                  <p:embed/>
                  <p:pic>
                    <p:nvPicPr>
                      <p:cNvPr id="0" name=""/>
                      <p:cNvPicPr/>
                      <p:nvPr/>
                    </p:nvPicPr>
                    <p:blipFill>
                      <a:blip r:embed="rId7"/>
                      <a:stretch>
                        <a:fillRect/>
                      </a:stretch>
                    </p:blipFill>
                    <p:spPr>
                      <a:xfrm>
                        <a:off x="4644008" y="985490"/>
                        <a:ext cx="3420665" cy="2388394"/>
                      </a:xfrm>
                      <a:prstGeom prst="rect">
                        <a:avLst/>
                      </a:prstGeom>
                    </p:spPr>
                  </p:pic>
                </p:oleObj>
              </mc:Fallback>
            </mc:AlternateContent>
          </a:graphicData>
        </a:graphic>
      </p:graphicFrame>
      <p:graphicFrame>
        <p:nvGraphicFramePr>
          <p:cNvPr id="4" name="Objeto 3"/>
          <p:cNvGraphicFramePr>
            <a:graphicFrameLocks noChangeAspect="1"/>
          </p:cNvGraphicFramePr>
          <p:nvPr>
            <p:extLst>
              <p:ext uri="{D42A27DB-BD31-4B8C-83A1-F6EECF244321}">
                <p14:modId xmlns:p14="http://schemas.microsoft.com/office/powerpoint/2010/main" val="1805056159"/>
              </p:ext>
            </p:extLst>
          </p:nvPr>
        </p:nvGraphicFramePr>
        <p:xfrm>
          <a:off x="2987824" y="3717032"/>
          <a:ext cx="2993231" cy="2393156"/>
        </p:xfrm>
        <a:graphic>
          <a:graphicData uri="http://schemas.openxmlformats.org/presentationml/2006/ole">
            <mc:AlternateContent xmlns:mc="http://schemas.openxmlformats.org/markup-compatibility/2006">
              <mc:Choice xmlns:v="urn:schemas-microsoft-com:vml" Requires="v">
                <p:oleObj spid="_x0000_s4151" name="SPW 12.0 Graph" r:id="rId8" imgW="3991043" imgH="3190965" progId="SigmaPlotGraphicObject.11">
                  <p:embed/>
                </p:oleObj>
              </mc:Choice>
              <mc:Fallback>
                <p:oleObj name="SPW 12.0 Graph" r:id="rId8" imgW="3991043" imgH="3190965" progId="SigmaPlotGraphicObject.11">
                  <p:embed/>
                  <p:pic>
                    <p:nvPicPr>
                      <p:cNvPr id="0" name=""/>
                      <p:cNvPicPr/>
                      <p:nvPr/>
                    </p:nvPicPr>
                    <p:blipFill>
                      <a:blip r:embed="rId9"/>
                      <a:stretch>
                        <a:fillRect/>
                      </a:stretch>
                    </p:blipFill>
                    <p:spPr>
                      <a:xfrm>
                        <a:off x="2987824" y="3717032"/>
                        <a:ext cx="2993231" cy="2393156"/>
                      </a:xfrm>
                      <a:prstGeom prst="rect">
                        <a:avLst/>
                      </a:prstGeom>
                    </p:spPr>
                  </p:pic>
                </p:oleObj>
              </mc:Fallback>
            </mc:AlternateContent>
          </a:graphicData>
        </a:graphic>
      </p:graphicFrame>
    </p:spTree>
    <p:extLst>
      <p:ext uri="{BB962C8B-B14F-4D97-AF65-F5344CB8AC3E}">
        <p14:creationId xmlns:p14="http://schemas.microsoft.com/office/powerpoint/2010/main" val="40260054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14</a:t>
            </a:fld>
            <a:endParaRPr lang="es-CL"/>
          </a:p>
        </p:txBody>
      </p:sp>
      <p:pic>
        <p:nvPicPr>
          <p:cNvPr id="5122" name="Picture 2" descr="C:\Users\Isi\Desktop\FOTOS LAB\Image0007_.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912" y="-1675259"/>
            <a:ext cx="9543206" cy="95432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Isi\Desktop\FOTOS LAB\Image0010_.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839" y="188640"/>
            <a:ext cx="3096344" cy="309634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Isi\Desktop\FOTOS LAB\Image0017_.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839" y="3501008"/>
            <a:ext cx="3127470" cy="3127470"/>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C:\Users\Isi\Desktop\FOTOS LAB\Image0023_.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7675" y="3501008"/>
            <a:ext cx="3329136" cy="3329136"/>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C:\Users\Isi\Downloads\Image0024_C001.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6096" y="-65348"/>
            <a:ext cx="3204946"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77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15</a:t>
            </a:fld>
            <a:endParaRPr lang="es-CL"/>
          </a:p>
        </p:txBody>
      </p:sp>
      <p:pic>
        <p:nvPicPr>
          <p:cNvPr id="6146" name="Picture 2" descr="C:\Users\Isi\Downloads\Image0026_.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736" y="0"/>
            <a:ext cx="6588225" cy="691000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Isi\Downloads\Image0027_.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0"/>
            <a:ext cx="7076465" cy="691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9886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16</a:t>
            </a:fld>
            <a:endParaRPr lang="es-CL"/>
          </a:p>
        </p:txBody>
      </p:sp>
      <p:pic>
        <p:nvPicPr>
          <p:cNvPr id="4" name="Imagen 4"/>
          <p:cNvPicPr>
            <a:picLocks noChangeAspect="1"/>
          </p:cNvPicPr>
          <p:nvPr/>
        </p:nvPicPr>
        <p:blipFill rotWithShape="1">
          <a:blip r:embed="rId3"/>
          <a:srcRect l="22208" t="12674" r="20925" b="12804"/>
          <a:stretch/>
        </p:blipFill>
        <p:spPr>
          <a:xfrm rot="1588264">
            <a:off x="5795013" y="873207"/>
            <a:ext cx="1464485" cy="839538"/>
          </a:xfrm>
          <a:prstGeom prst="rect">
            <a:avLst/>
          </a:prstGeom>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8468" y="776982"/>
            <a:ext cx="1704975"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10 Conector recto"/>
          <p:cNvCxnSpPr>
            <a:stCxn id="12290" idx="3"/>
          </p:cNvCxnSpPr>
          <p:nvPr/>
        </p:nvCxnSpPr>
        <p:spPr>
          <a:xfrm flipV="1">
            <a:off x="3713443" y="2115244"/>
            <a:ext cx="8191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flipV="1">
            <a:off x="4532543" y="1094879"/>
            <a:ext cx="0" cy="2016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a:off x="4532543" y="1094879"/>
            <a:ext cx="11521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a:off x="4532543" y="3111103"/>
            <a:ext cx="11521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29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38506"/>
          <a:stretch/>
        </p:blipFill>
        <p:spPr bwMode="auto">
          <a:xfrm>
            <a:off x="5684671" y="2017687"/>
            <a:ext cx="1594668" cy="1522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descr="Glucose-6-Phosphate.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5927" y="3789040"/>
            <a:ext cx="2333625" cy="2085976"/>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C:\Users\Isi\AppData\Local\Microsoft\Windows\INetCache\IE\P8FN4W08\question-1243504_960_72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62445" y="3755876"/>
            <a:ext cx="519690" cy="919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7" descr="C:\Users\Isi\AppData\Local\Microsoft\Windows\INetCache\IE\P8FN4W08\question-1243504_960_72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933851">
            <a:off x="737320" y="5123114"/>
            <a:ext cx="519690" cy="919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 name="Picture 7" descr="C:\Users\Isi\AppData\Local\Microsoft\Windows\INetCache\IE\P8FN4W08\question-1243504_960_72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39427">
            <a:off x="3510911" y="4598097"/>
            <a:ext cx="519690" cy="919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16 CuadroTexto"/>
          <p:cNvSpPr txBox="1"/>
          <p:nvPr/>
        </p:nvSpPr>
        <p:spPr>
          <a:xfrm>
            <a:off x="5099682" y="4120690"/>
            <a:ext cx="3045848" cy="1754326"/>
          </a:xfrm>
          <a:prstGeom prst="rect">
            <a:avLst/>
          </a:prstGeom>
          <a:noFill/>
        </p:spPr>
        <p:txBody>
          <a:bodyPr wrap="square" rtlCol="0">
            <a:spAutoFit/>
          </a:bodyPr>
          <a:lstStyle/>
          <a:p>
            <a:r>
              <a:rPr lang="es-CL" dirty="0" smtClean="0"/>
              <a:t>No hay </a:t>
            </a:r>
            <a:r>
              <a:rPr lang="es-CL" i="1" dirty="0" smtClean="0">
                <a:solidFill>
                  <a:srgbClr val="FF0000"/>
                </a:solidFill>
                <a:effectLst>
                  <a:outerShdw blurRad="38100" dist="38100" dir="2700000" algn="tl">
                    <a:srgbClr val="000000">
                      <a:alpha val="43137"/>
                    </a:srgbClr>
                  </a:outerShdw>
                </a:effectLst>
              </a:rPr>
              <a:t>herramienta</a:t>
            </a:r>
            <a:r>
              <a:rPr lang="es-CL" i="1" dirty="0" smtClean="0">
                <a:effectLst>
                  <a:outerShdw blurRad="38100" dist="38100" dir="2700000" algn="tl">
                    <a:srgbClr val="000000">
                      <a:alpha val="43137"/>
                    </a:srgbClr>
                  </a:outerShdw>
                </a:effectLst>
              </a:rPr>
              <a:t> </a:t>
            </a:r>
            <a:r>
              <a:rPr lang="es-CL" dirty="0" smtClean="0"/>
              <a:t>para medir G-6-P en resolución: </a:t>
            </a:r>
          </a:p>
          <a:p>
            <a:pPr marL="285750" indent="-285750">
              <a:buFont typeface="Arial" panose="020B0604020202020204" pitchFamily="34" charset="0"/>
              <a:buChar char="•"/>
            </a:pPr>
            <a:r>
              <a:rPr lang="es-CL" dirty="0" smtClean="0">
                <a:solidFill>
                  <a:srgbClr val="FFC000"/>
                </a:solidFill>
              </a:rPr>
              <a:t>Mayor</a:t>
            </a:r>
          </a:p>
          <a:p>
            <a:pPr marL="285750" indent="-285750">
              <a:buFont typeface="Arial" panose="020B0604020202020204" pitchFamily="34" charset="0"/>
              <a:buChar char="•"/>
            </a:pPr>
            <a:r>
              <a:rPr lang="es-CL" dirty="0" smtClean="0">
                <a:solidFill>
                  <a:srgbClr val="00B0F0"/>
                </a:solidFill>
              </a:rPr>
              <a:t>Espacial</a:t>
            </a:r>
          </a:p>
          <a:p>
            <a:pPr marL="285750" indent="-285750">
              <a:buFont typeface="Arial" panose="020B0604020202020204" pitchFamily="34" charset="0"/>
              <a:buChar char="•"/>
            </a:pPr>
            <a:r>
              <a:rPr lang="es-CL" dirty="0" smtClean="0">
                <a:solidFill>
                  <a:srgbClr val="FFFF00"/>
                </a:solidFill>
              </a:rPr>
              <a:t>Temporal</a:t>
            </a:r>
            <a:endParaRPr lang="es-CL" dirty="0">
              <a:solidFill>
                <a:srgbClr val="FFFF00"/>
              </a:solidFill>
            </a:endParaRPr>
          </a:p>
        </p:txBody>
      </p:sp>
    </p:spTree>
    <p:extLst>
      <p:ext uri="{BB962C8B-B14F-4D97-AF65-F5344CB8AC3E}">
        <p14:creationId xmlns:p14="http://schemas.microsoft.com/office/powerpoint/2010/main" val="32724294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17</a:t>
            </a:fld>
            <a:endParaRPr lang="es-CL"/>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533400"/>
            <a:ext cx="8543925"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ángulo 3"/>
          <p:cNvSpPr/>
          <p:nvPr/>
        </p:nvSpPr>
        <p:spPr>
          <a:xfrm>
            <a:off x="6290928" y="6477000"/>
            <a:ext cx="2853072" cy="246221"/>
          </a:xfrm>
          <a:prstGeom prst="rect">
            <a:avLst/>
          </a:prstGeom>
        </p:spPr>
        <p:txBody>
          <a:bodyPr wrap="square">
            <a:spAutoFit/>
          </a:bodyPr>
          <a:lstStyle/>
          <a:p>
            <a:r>
              <a:rPr lang="es-ES" sz="1000" dirty="0" err="1"/>
              <a:t>Sit</a:t>
            </a:r>
            <a:r>
              <a:rPr lang="es-ES" sz="1000" dirty="0"/>
              <a:t> </a:t>
            </a:r>
            <a:r>
              <a:rPr lang="es-ES" sz="1000" dirty="0" err="1" smtClean="0"/>
              <a:t>B,et</a:t>
            </a:r>
            <a:r>
              <a:rPr lang="es-ES" sz="1000" dirty="0" smtClean="0"/>
              <a:t> </a:t>
            </a:r>
            <a:r>
              <a:rPr lang="es-ES" sz="1000" dirty="0"/>
              <a:t>al. (2015) </a:t>
            </a:r>
            <a:r>
              <a:rPr lang="es-ES" sz="1000" dirty="0" err="1" smtClean="0"/>
              <a:t>PLoS</a:t>
            </a:r>
            <a:r>
              <a:rPr lang="es-ES" sz="1000" dirty="0" smtClean="0"/>
              <a:t> </a:t>
            </a:r>
            <a:r>
              <a:rPr lang="es-ES" sz="1000" dirty="0" err="1"/>
              <a:t>Pathog</a:t>
            </a:r>
            <a:r>
              <a:rPr lang="es-ES" sz="1000" dirty="0"/>
              <a:t> </a:t>
            </a:r>
            <a:r>
              <a:rPr lang="es-ES" sz="1000" dirty="0" smtClean="0"/>
              <a:t>11(8)</a:t>
            </a:r>
            <a:endParaRPr lang="es-ES" sz="1000" dirty="0"/>
          </a:p>
        </p:txBody>
      </p:sp>
      <p:sp>
        <p:nvSpPr>
          <p:cNvPr id="3" name="2 Rectángulo"/>
          <p:cNvSpPr/>
          <p:nvPr/>
        </p:nvSpPr>
        <p:spPr>
          <a:xfrm>
            <a:off x="2411760" y="332656"/>
            <a:ext cx="2515433" cy="923330"/>
          </a:xfrm>
          <a:prstGeom prst="rect">
            <a:avLst/>
          </a:prstGeom>
          <a:noFill/>
        </p:spPr>
        <p:txBody>
          <a:bodyPr wrap="none" lIns="91440" tIns="45720" rIns="91440" bIns="45720">
            <a:spAutoFit/>
          </a:bodyPr>
          <a:lstStyle/>
          <a:p>
            <a:pPr algn="ctr"/>
            <a:r>
              <a:rPr lang="es-ES" sz="5400"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Ravie" panose="04040805050809020602" pitchFamily="82" charset="0"/>
              </a:rPr>
              <a:t>AfuA</a:t>
            </a:r>
            <a:endParaRPr lang="es-ES" sz="5400"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Ravie" panose="04040805050809020602" pitchFamily="82" charset="0"/>
            </a:endParaRPr>
          </a:p>
        </p:txBody>
      </p:sp>
      <p:sp>
        <p:nvSpPr>
          <p:cNvPr id="5" name="4 Rectángulo"/>
          <p:cNvSpPr/>
          <p:nvPr/>
        </p:nvSpPr>
        <p:spPr>
          <a:xfrm>
            <a:off x="4716016" y="377635"/>
            <a:ext cx="2659702" cy="369332"/>
          </a:xfrm>
          <a:prstGeom prst="rect">
            <a:avLst/>
          </a:prstGeom>
        </p:spPr>
        <p:txBody>
          <a:bodyPr wrap="none">
            <a:spAutoFit/>
          </a:bodyPr>
          <a:lstStyle/>
          <a:p>
            <a:r>
              <a:rPr lang="es-CL" i="1" dirty="0">
                <a:solidFill>
                  <a:schemeClr val="accent4">
                    <a:lumMod val="50000"/>
                  </a:schemeClr>
                </a:solidFill>
                <a:effectLst>
                  <a:outerShdw blurRad="38100" dist="38100" dir="2700000" algn="tl">
                    <a:srgbClr val="000000">
                      <a:alpha val="43137"/>
                    </a:srgbClr>
                  </a:outerShdw>
                </a:effectLst>
              </a:rPr>
              <a:t>A. pleuropneumoniae</a:t>
            </a:r>
          </a:p>
        </p:txBody>
      </p:sp>
    </p:spTree>
    <p:extLst>
      <p:ext uri="{BB962C8B-B14F-4D97-AF65-F5344CB8AC3E}">
        <p14:creationId xmlns:p14="http://schemas.microsoft.com/office/powerpoint/2010/main" val="40249730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18</a:t>
            </a:fld>
            <a:endParaRPr lang="es-CL"/>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196752"/>
            <a:ext cx="7857042" cy="4359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ángulo 3"/>
          <p:cNvSpPr/>
          <p:nvPr/>
        </p:nvSpPr>
        <p:spPr>
          <a:xfrm>
            <a:off x="6290928" y="6477000"/>
            <a:ext cx="2853072" cy="246221"/>
          </a:xfrm>
          <a:prstGeom prst="rect">
            <a:avLst/>
          </a:prstGeom>
        </p:spPr>
        <p:txBody>
          <a:bodyPr wrap="square">
            <a:spAutoFit/>
          </a:bodyPr>
          <a:lstStyle/>
          <a:p>
            <a:r>
              <a:rPr lang="es-ES" sz="1000" dirty="0" err="1"/>
              <a:t>Sit</a:t>
            </a:r>
            <a:r>
              <a:rPr lang="es-ES" sz="1000" dirty="0"/>
              <a:t> </a:t>
            </a:r>
            <a:r>
              <a:rPr lang="es-ES" sz="1000" dirty="0" err="1" smtClean="0"/>
              <a:t>B,et</a:t>
            </a:r>
            <a:r>
              <a:rPr lang="es-ES" sz="1000" dirty="0" smtClean="0"/>
              <a:t> </a:t>
            </a:r>
            <a:r>
              <a:rPr lang="es-ES" sz="1000" dirty="0"/>
              <a:t>al. (2015) </a:t>
            </a:r>
            <a:r>
              <a:rPr lang="es-ES" sz="1000" dirty="0" err="1" smtClean="0"/>
              <a:t>PLoS</a:t>
            </a:r>
            <a:r>
              <a:rPr lang="es-ES" sz="1000" dirty="0" smtClean="0"/>
              <a:t> </a:t>
            </a:r>
            <a:r>
              <a:rPr lang="es-ES" sz="1000" dirty="0" err="1"/>
              <a:t>Pathog</a:t>
            </a:r>
            <a:r>
              <a:rPr lang="es-ES" sz="1000" dirty="0"/>
              <a:t> </a:t>
            </a:r>
            <a:r>
              <a:rPr lang="es-ES" sz="1000" dirty="0" smtClean="0"/>
              <a:t>11(8)</a:t>
            </a:r>
            <a:endParaRPr lang="es-ES" sz="1000" dirty="0"/>
          </a:p>
        </p:txBody>
      </p:sp>
    </p:spTree>
    <p:extLst>
      <p:ext uri="{BB962C8B-B14F-4D97-AF65-F5344CB8AC3E}">
        <p14:creationId xmlns:p14="http://schemas.microsoft.com/office/powerpoint/2010/main" val="11332229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19</a:t>
            </a:fld>
            <a:endParaRPr lang="es-CL"/>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16" y="980728"/>
            <a:ext cx="8316416"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ángulo 3"/>
          <p:cNvSpPr/>
          <p:nvPr/>
        </p:nvSpPr>
        <p:spPr>
          <a:xfrm>
            <a:off x="6290928" y="6477000"/>
            <a:ext cx="2853072" cy="246221"/>
          </a:xfrm>
          <a:prstGeom prst="rect">
            <a:avLst/>
          </a:prstGeom>
        </p:spPr>
        <p:txBody>
          <a:bodyPr wrap="square">
            <a:spAutoFit/>
          </a:bodyPr>
          <a:lstStyle/>
          <a:p>
            <a:r>
              <a:rPr lang="es-ES" sz="1000" dirty="0" err="1"/>
              <a:t>Sit</a:t>
            </a:r>
            <a:r>
              <a:rPr lang="es-ES" sz="1000" dirty="0"/>
              <a:t> </a:t>
            </a:r>
            <a:r>
              <a:rPr lang="es-ES" sz="1000" dirty="0" err="1" smtClean="0"/>
              <a:t>B,et</a:t>
            </a:r>
            <a:r>
              <a:rPr lang="es-ES" sz="1000" dirty="0" smtClean="0"/>
              <a:t> </a:t>
            </a:r>
            <a:r>
              <a:rPr lang="es-ES" sz="1000" dirty="0"/>
              <a:t>al. (2015) </a:t>
            </a:r>
            <a:r>
              <a:rPr lang="es-ES" sz="1000" dirty="0" err="1" smtClean="0"/>
              <a:t>PLoS</a:t>
            </a:r>
            <a:r>
              <a:rPr lang="es-ES" sz="1000" dirty="0" smtClean="0"/>
              <a:t> </a:t>
            </a:r>
            <a:r>
              <a:rPr lang="es-ES" sz="1000" dirty="0" err="1"/>
              <a:t>Pathog</a:t>
            </a:r>
            <a:r>
              <a:rPr lang="es-ES" sz="1000" dirty="0"/>
              <a:t> </a:t>
            </a:r>
            <a:r>
              <a:rPr lang="es-ES" sz="1000" dirty="0" smtClean="0"/>
              <a:t>11(8)</a:t>
            </a:r>
            <a:endParaRPr lang="es-ES" sz="1000" dirty="0"/>
          </a:p>
        </p:txBody>
      </p:sp>
      <p:sp>
        <p:nvSpPr>
          <p:cNvPr id="3" name="Rectángulo 2"/>
          <p:cNvSpPr/>
          <p:nvPr/>
        </p:nvSpPr>
        <p:spPr>
          <a:xfrm>
            <a:off x="443213" y="3176972"/>
            <a:ext cx="4464496"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131699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2</a:t>
            </a:fld>
            <a:endParaRPr lang="es-CL"/>
          </a:p>
        </p:txBody>
      </p:sp>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21200" y1="82583" x2="82800" y2="83784"/>
                        <a14:foregroundMark x1="22200" y1="61862" x2="17200" y2="94595"/>
                        <a14:foregroundMark x1="80600" y1="57658" x2="87000" y2="97598"/>
                      </a14:backgroundRemoval>
                    </a14:imgEffect>
                  </a14:imgLayer>
                </a14:imgProps>
              </a:ext>
              <a:ext uri="{28A0092B-C50C-407E-A947-70E740481C1C}">
                <a14:useLocalDpi xmlns:a14="http://schemas.microsoft.com/office/drawing/2010/main" val="0"/>
              </a:ext>
            </a:extLst>
          </a:blip>
          <a:srcRect/>
          <a:stretch>
            <a:fillRect/>
          </a:stretch>
        </p:blipFill>
        <p:spPr bwMode="auto">
          <a:xfrm>
            <a:off x="323528" y="703121"/>
            <a:ext cx="8568952" cy="5791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2528486" y="737897"/>
            <a:ext cx="4379725" cy="923330"/>
          </a:xfrm>
          <a:prstGeom prst="rect">
            <a:avLst/>
          </a:prstGeom>
          <a:noFill/>
        </p:spPr>
        <p:txBody>
          <a:bodyPr wrap="none" lIns="91440" tIns="45720" rIns="91440" bIns="45720">
            <a:spAutoFit/>
          </a:bodyPr>
          <a:lstStyle/>
          <a:p>
            <a:pPr algn="ctr"/>
            <a:r>
              <a:rPr lang="es-E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Impact" panose="020B0806030902050204" pitchFamily="34" charset="0"/>
              </a:rPr>
              <a:t>“</a:t>
            </a:r>
            <a:r>
              <a:rPr lang="es-ES" sz="5400" b="0" cap="none" spc="0" dirty="0" smtClean="0">
                <a:ln w="18415" cmpd="sng">
                  <a:solidFill>
                    <a:srgbClr val="FFFFFF"/>
                  </a:solidFill>
                  <a:prstDash val="solid"/>
                </a:ln>
                <a:solidFill>
                  <a:srgbClr val="00B0F0"/>
                </a:solidFill>
                <a:effectLst>
                  <a:outerShdw blurRad="63500" dir="3600000" algn="tl" rotWithShape="0">
                    <a:srgbClr val="000000">
                      <a:alpha val="70000"/>
                    </a:srgbClr>
                  </a:outerShdw>
                </a:effectLst>
                <a:latin typeface="Impact" panose="020B0806030902050204" pitchFamily="34" charset="0"/>
              </a:rPr>
              <a:t>Metabolismo</a:t>
            </a:r>
            <a:r>
              <a:rPr lang="es-E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Impact" panose="020B0806030902050204" pitchFamily="34" charset="0"/>
              </a:rPr>
              <a:t>”</a:t>
            </a:r>
            <a:endParaRPr lang="es-E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Impact" panose="020B0806030902050204" pitchFamily="34" charset="0"/>
            </a:endParaRPr>
          </a:p>
        </p:txBody>
      </p:sp>
      <p:sp>
        <p:nvSpPr>
          <p:cNvPr id="14" name="13 Rectángulo"/>
          <p:cNvSpPr/>
          <p:nvPr/>
        </p:nvSpPr>
        <p:spPr>
          <a:xfrm rot="2185257">
            <a:off x="37848" y="2316791"/>
            <a:ext cx="3783408" cy="923330"/>
          </a:xfrm>
          <a:prstGeom prst="rect">
            <a:avLst/>
          </a:prstGeom>
          <a:noFill/>
        </p:spPr>
        <p:txBody>
          <a:bodyPr wrap="none" lIns="91440" tIns="45720" rIns="91440" bIns="45720">
            <a:spAutoFit/>
          </a:bodyPr>
          <a:lstStyle/>
          <a:p>
            <a:pPr algn="ctr"/>
            <a:r>
              <a:rPr lang="es-ES" sz="5400" b="0" cap="none" spc="0"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Impact" panose="020B0806030902050204" pitchFamily="34" charset="0"/>
              </a:rPr>
              <a:t>Cata</a:t>
            </a:r>
            <a:r>
              <a:rPr lang="es-E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Impact" panose="020B0806030902050204" pitchFamily="34" charset="0"/>
              </a:rPr>
              <a:t>bolismo</a:t>
            </a:r>
            <a:endParaRPr lang="es-E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Impact" panose="020B0806030902050204" pitchFamily="34" charset="0"/>
            </a:endParaRPr>
          </a:p>
        </p:txBody>
      </p:sp>
      <p:sp>
        <p:nvSpPr>
          <p:cNvPr id="15" name="14 Rectángulo"/>
          <p:cNvSpPr/>
          <p:nvPr/>
        </p:nvSpPr>
        <p:spPr>
          <a:xfrm rot="19976599">
            <a:off x="5532865" y="2128692"/>
            <a:ext cx="3552576" cy="923330"/>
          </a:xfrm>
          <a:prstGeom prst="rect">
            <a:avLst/>
          </a:prstGeom>
          <a:noFill/>
        </p:spPr>
        <p:txBody>
          <a:bodyPr wrap="none" lIns="91440" tIns="45720" rIns="91440" bIns="45720">
            <a:spAutoFit/>
          </a:bodyPr>
          <a:lstStyle/>
          <a:p>
            <a:pPr algn="ctr"/>
            <a:r>
              <a:rPr lang="es-ES" sz="5400" b="0" cap="none" spc="0" dirty="0" smtClean="0">
                <a:ln w="18415" cmpd="sng">
                  <a:solidFill>
                    <a:srgbClr val="FFFFFF"/>
                  </a:solidFill>
                  <a:prstDash val="solid"/>
                </a:ln>
                <a:solidFill>
                  <a:srgbClr val="00B050"/>
                </a:solidFill>
                <a:effectLst>
                  <a:outerShdw blurRad="63500" dir="3600000" algn="tl" rotWithShape="0">
                    <a:srgbClr val="000000">
                      <a:alpha val="70000"/>
                    </a:srgbClr>
                  </a:outerShdw>
                </a:effectLst>
                <a:latin typeface="Impact" panose="020B0806030902050204" pitchFamily="34" charset="0"/>
              </a:rPr>
              <a:t>Ana</a:t>
            </a:r>
            <a:r>
              <a:rPr lang="es-E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Impact" panose="020B0806030902050204" pitchFamily="34" charset="0"/>
              </a:rPr>
              <a:t>bolismo</a:t>
            </a:r>
            <a:endParaRPr lang="es-E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Impact" panose="020B0806030902050204" pitchFamily="34" charset="0"/>
            </a:endParaRPr>
          </a:p>
        </p:txBody>
      </p:sp>
      <p:sp>
        <p:nvSpPr>
          <p:cNvPr id="16" name="15 Rectángulo"/>
          <p:cNvSpPr/>
          <p:nvPr/>
        </p:nvSpPr>
        <p:spPr>
          <a:xfrm>
            <a:off x="3183057" y="5571240"/>
            <a:ext cx="3070584" cy="923330"/>
          </a:xfrm>
          <a:prstGeom prst="rect">
            <a:avLst/>
          </a:prstGeom>
          <a:noFill/>
        </p:spPr>
        <p:txBody>
          <a:bodyPr wrap="none" lIns="91440" tIns="45720" rIns="91440" bIns="45720">
            <a:spAutoFit/>
          </a:bodyPr>
          <a:lstStyle/>
          <a:p>
            <a:pPr algn="ctr"/>
            <a:r>
              <a:rPr lang="es-ES" sz="5400" b="0" cap="none" spc="0" dirty="0" smtClean="0">
                <a:ln w="18415" cmpd="sng">
                  <a:solidFill>
                    <a:srgbClr val="FFFFFF"/>
                  </a:solidFill>
                  <a:prstDash val="solid"/>
                </a:ln>
                <a:solidFill>
                  <a:srgbClr val="FFFF00"/>
                </a:solidFill>
                <a:effectLst>
                  <a:outerShdw blurRad="63500" dir="3600000" algn="tl" rotWithShape="0">
                    <a:srgbClr val="000000">
                      <a:alpha val="70000"/>
                    </a:srgbClr>
                  </a:outerShdw>
                </a:effectLst>
                <a:latin typeface="Impact" panose="020B0806030902050204" pitchFamily="34" charset="0"/>
              </a:rPr>
              <a:t>OBJETIVOS</a:t>
            </a:r>
            <a:endParaRPr lang="es-ES" sz="5400" b="0" cap="none" spc="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Impact" panose="020B0806030902050204" pitchFamily="34" charset="0"/>
            </a:endParaRPr>
          </a:p>
        </p:txBody>
      </p:sp>
    </p:spTree>
    <p:extLst>
      <p:ext uri="{BB962C8B-B14F-4D97-AF65-F5344CB8AC3E}">
        <p14:creationId xmlns:p14="http://schemas.microsoft.com/office/powerpoint/2010/main" val="22194247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20</a:t>
            </a:fld>
            <a:endParaRPr lang="es-CL"/>
          </a:p>
        </p:txBody>
      </p:sp>
      <p:sp>
        <p:nvSpPr>
          <p:cNvPr id="3" name="2 Rectángulo"/>
          <p:cNvSpPr/>
          <p:nvPr/>
        </p:nvSpPr>
        <p:spPr>
          <a:xfrm>
            <a:off x="467544" y="908720"/>
            <a:ext cx="7848872" cy="2585323"/>
          </a:xfrm>
          <a:prstGeom prst="rect">
            <a:avLst/>
          </a:prstGeom>
          <a:noFill/>
        </p:spPr>
        <p:txBody>
          <a:bodyPr wrap="square" lIns="91440" tIns="45720" rIns="91440" bIns="45720">
            <a:spAutoFit/>
          </a:bodyPr>
          <a:lstStyle/>
          <a:p>
            <a:pPr algn="ctr"/>
            <a:r>
              <a:rPr lang="es-E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Esquema de trabajo de sensor g6p</a:t>
            </a:r>
            <a:endParaRPr lang="es-E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3036365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21</a:t>
            </a:fld>
            <a:endParaRPr lang="es-CL"/>
          </a:p>
        </p:txBody>
      </p:sp>
      <p:pic>
        <p:nvPicPr>
          <p:cNvPr id="3"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24" b="98074" l="5152" r="89696"/>
                    </a14:imgEffect>
                  </a14:imgLayer>
                </a14:imgProps>
              </a:ext>
              <a:ext uri="{28A0092B-C50C-407E-A947-70E740481C1C}">
                <a14:useLocalDpi xmlns:a14="http://schemas.microsoft.com/office/drawing/2010/main" val="0"/>
              </a:ext>
            </a:extLst>
          </a:blip>
          <a:srcRect/>
          <a:stretch>
            <a:fillRect/>
          </a:stretch>
        </p:blipFill>
        <p:spPr bwMode="auto">
          <a:xfrm>
            <a:off x="985172" y="534270"/>
            <a:ext cx="7210425" cy="5934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2267744" y="3290526"/>
            <a:ext cx="1552348" cy="646331"/>
          </a:xfrm>
          <a:prstGeom prst="rect">
            <a:avLst/>
          </a:prstGeom>
          <a:noFill/>
        </p:spPr>
        <p:txBody>
          <a:bodyPr wrap="none" rtlCol="0">
            <a:spAutoFit/>
          </a:bodyPr>
          <a:lstStyle/>
          <a:p>
            <a:r>
              <a:rPr lang="es-CL" sz="3600" b="1" dirty="0" smtClean="0">
                <a:solidFill>
                  <a:srgbClr val="FF6600"/>
                </a:solidFill>
                <a:effectLst>
                  <a:outerShdw blurRad="38100" dist="38100" dir="2700000" algn="tl">
                    <a:srgbClr val="000000">
                      <a:alpha val="43137"/>
                    </a:srgbClr>
                  </a:outerShdw>
                </a:effectLst>
                <a:latin typeface="Impact" panose="020B0806030902050204" pitchFamily="34" charset="0"/>
              </a:rPr>
              <a:t>pRSETb</a:t>
            </a:r>
            <a:endParaRPr lang="es-CL" sz="3600" b="1" dirty="0">
              <a:solidFill>
                <a:srgbClr val="FF6600"/>
              </a:solidFill>
              <a:effectLst>
                <a:outerShdw blurRad="38100" dist="38100" dir="2700000" algn="tl">
                  <a:srgbClr val="000000">
                    <a:alpha val="43137"/>
                  </a:srgbClr>
                </a:outerShdw>
              </a:effectLst>
              <a:latin typeface="Impact" panose="020B0806030902050204" pitchFamily="34" charset="0"/>
            </a:endParaRPr>
          </a:p>
        </p:txBody>
      </p:sp>
      <p:sp>
        <p:nvSpPr>
          <p:cNvPr id="5" name="4 CuadroTexto"/>
          <p:cNvSpPr txBox="1"/>
          <p:nvPr/>
        </p:nvSpPr>
        <p:spPr>
          <a:xfrm>
            <a:off x="3419872" y="1196752"/>
            <a:ext cx="1170513" cy="646331"/>
          </a:xfrm>
          <a:prstGeom prst="rect">
            <a:avLst/>
          </a:prstGeom>
          <a:noFill/>
        </p:spPr>
        <p:txBody>
          <a:bodyPr wrap="none" rtlCol="0">
            <a:spAutoFit/>
          </a:bodyPr>
          <a:lstStyle/>
          <a:p>
            <a:r>
              <a:rPr lang="es-CL" sz="3600" b="1" dirty="0" smtClean="0">
                <a:solidFill>
                  <a:srgbClr val="00B0F0"/>
                </a:solidFill>
                <a:effectLst>
                  <a:outerShdw blurRad="38100" dist="38100" dir="2700000" algn="tl">
                    <a:srgbClr val="000000">
                      <a:alpha val="43137"/>
                    </a:srgbClr>
                  </a:outerShdw>
                </a:effectLst>
                <a:latin typeface="Impact" panose="020B0806030902050204" pitchFamily="34" charset="0"/>
              </a:rPr>
              <a:t>mTFP</a:t>
            </a:r>
            <a:endParaRPr lang="es-CL" sz="3600" b="1" dirty="0">
              <a:solidFill>
                <a:srgbClr val="00B0F0"/>
              </a:solidFill>
              <a:effectLst>
                <a:outerShdw blurRad="38100" dist="38100" dir="2700000" algn="tl">
                  <a:srgbClr val="000000">
                    <a:alpha val="43137"/>
                  </a:srgbClr>
                </a:outerShdw>
              </a:effectLst>
              <a:latin typeface="Impact" panose="020B0806030902050204" pitchFamily="34" charset="0"/>
            </a:endParaRPr>
          </a:p>
        </p:txBody>
      </p:sp>
      <p:sp>
        <p:nvSpPr>
          <p:cNvPr id="6" name="5 CuadroTexto"/>
          <p:cNvSpPr txBox="1"/>
          <p:nvPr/>
        </p:nvSpPr>
        <p:spPr>
          <a:xfrm>
            <a:off x="5220072" y="2060848"/>
            <a:ext cx="976549" cy="646331"/>
          </a:xfrm>
          <a:prstGeom prst="rect">
            <a:avLst/>
          </a:prstGeom>
          <a:noFill/>
        </p:spPr>
        <p:txBody>
          <a:bodyPr wrap="none" rtlCol="0">
            <a:spAutoFit/>
          </a:bodyPr>
          <a:lstStyle/>
          <a:p>
            <a:r>
              <a:rPr lang="es-CL" sz="3600" b="1" dirty="0" smtClean="0">
                <a:solidFill>
                  <a:schemeClr val="accent6">
                    <a:lumMod val="40000"/>
                    <a:lumOff val="60000"/>
                  </a:schemeClr>
                </a:solidFill>
                <a:effectLst>
                  <a:outerShdw blurRad="38100" dist="38100" dir="2700000" algn="tl">
                    <a:srgbClr val="000000">
                      <a:alpha val="43137"/>
                    </a:srgbClr>
                  </a:outerShdw>
                </a:effectLst>
                <a:latin typeface="Impact" panose="020B0806030902050204" pitchFamily="34" charset="0"/>
              </a:rPr>
              <a:t>LldR</a:t>
            </a:r>
            <a:endParaRPr lang="es-CL" sz="3600" b="1" dirty="0">
              <a:solidFill>
                <a:schemeClr val="accent6">
                  <a:lumMod val="40000"/>
                  <a:lumOff val="60000"/>
                </a:schemeClr>
              </a:solidFill>
              <a:effectLst>
                <a:outerShdw blurRad="38100" dist="38100" dir="2700000" algn="tl">
                  <a:srgbClr val="000000">
                    <a:alpha val="43137"/>
                  </a:srgbClr>
                </a:outerShdw>
              </a:effectLst>
              <a:latin typeface="Impact" panose="020B0806030902050204" pitchFamily="34" charset="0"/>
            </a:endParaRPr>
          </a:p>
        </p:txBody>
      </p:sp>
      <p:sp>
        <p:nvSpPr>
          <p:cNvPr id="7" name="6 CuadroTexto"/>
          <p:cNvSpPr txBox="1"/>
          <p:nvPr/>
        </p:nvSpPr>
        <p:spPr>
          <a:xfrm>
            <a:off x="5038034" y="3936857"/>
            <a:ext cx="1364476" cy="646331"/>
          </a:xfrm>
          <a:prstGeom prst="rect">
            <a:avLst/>
          </a:prstGeom>
          <a:noFill/>
        </p:spPr>
        <p:txBody>
          <a:bodyPr wrap="none" rtlCol="0">
            <a:spAutoFit/>
          </a:bodyPr>
          <a:lstStyle/>
          <a:p>
            <a:r>
              <a:rPr lang="es-CL" sz="3600" b="1" dirty="0" smtClean="0">
                <a:solidFill>
                  <a:srgbClr val="FFFF00"/>
                </a:solidFill>
                <a:effectLst>
                  <a:outerShdw blurRad="38100" dist="38100" dir="2700000" algn="tl">
                    <a:srgbClr val="000000">
                      <a:alpha val="43137"/>
                    </a:srgbClr>
                  </a:outerShdw>
                </a:effectLst>
                <a:latin typeface="Impact" panose="020B0806030902050204" pitchFamily="34" charset="0"/>
              </a:rPr>
              <a:t>Venus</a:t>
            </a:r>
            <a:endParaRPr lang="es-CL" sz="3600" b="1" dirty="0">
              <a:solidFill>
                <a:srgbClr val="FFFF00"/>
              </a:solidFill>
              <a:effectLst>
                <a:outerShdw blurRad="38100" dist="38100" dir="2700000" algn="tl">
                  <a:srgbClr val="000000">
                    <a:alpha val="43137"/>
                  </a:srgbClr>
                </a:outerShdw>
              </a:effectLst>
              <a:latin typeface="Impact" panose="020B0806030902050204" pitchFamily="34" charset="0"/>
            </a:endParaRPr>
          </a:p>
        </p:txBody>
      </p:sp>
      <p:pic>
        <p:nvPicPr>
          <p:cNvPr id="9" name="Picture 3"/>
          <p:cNvPicPr>
            <a:picLocks noChangeAspect="1" noChangeArrowheads="1"/>
          </p:cNvPicPr>
          <p:nvPr/>
        </p:nvPicPr>
        <p:blipFill>
          <a:blip r:embed="rId5">
            <a:duotone>
              <a:prstClr val="black"/>
              <a:srgbClr val="D9C3A5">
                <a:tint val="50000"/>
                <a:satMod val="180000"/>
              </a:srgbClr>
            </a:duotone>
            <a:extLst>
              <a:ext uri="{BEBA8EAE-BF5A-486C-A8C5-ECC9F3942E4B}">
                <a14:imgProps xmlns:a14="http://schemas.microsoft.com/office/drawing/2010/main">
                  <a14:imgLayer r:embed="rId4">
                    <a14:imgEffect>
                      <a14:backgroundRemoval t="1124" b="98074" l="5152" r="89696">
                        <a14:foregroundMark x1="63672" y1="7384" x2="80978" y2="32263"/>
                        <a14:backgroundMark x1="38970" y1="8507" x2="38970" y2="8507"/>
                        <a14:backgroundMark x1="15984" y1="32103" x2="15984" y2="32103"/>
                        <a14:backgroundMark x1="79128" y1="64205" x2="79128" y2="64205"/>
                        <a14:backgroundMark x1="35007" y1="86998" x2="28137" y2="79775"/>
                        <a14:backgroundMark x1="45707" y1="6100" x2="42404" y2="5457"/>
                        <a14:backgroundMark x1="13210" y1="39326" x2="12153" y2="45907"/>
                      </a14:backgroundRemoval>
                    </a14:imgEffect>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06210" y="534270"/>
            <a:ext cx="7210425" cy="5934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descr="C:\Users\Isi\AppData\Local\Microsoft\Windows\INetCache\IE\AJ3VRTWZ\nicubunu-Scissors[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4505177">
            <a:off x="5287037" y="18130"/>
            <a:ext cx="534143" cy="8847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Isi\AppData\Local\Microsoft\Windows\INetCache\IE\AJ3VRTWZ\nicubunu-Scissors[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4505177">
            <a:off x="7269275" y="2738349"/>
            <a:ext cx="534143" cy="884709"/>
          </a:xfrm>
          <a:prstGeom prst="rect">
            <a:avLst/>
          </a:prstGeom>
          <a:noFill/>
          <a:extLst>
            <a:ext uri="{909E8E84-426E-40DD-AFC4-6F175D3DCCD1}">
              <a14:hiddenFill xmlns:a14="http://schemas.microsoft.com/office/drawing/2010/main">
                <a:solidFill>
                  <a:srgbClr val="FFFFFF"/>
                </a:solidFill>
              </a14:hiddenFill>
            </a:ext>
          </a:extLst>
        </p:spPr>
      </p:pic>
      <p:sp>
        <p:nvSpPr>
          <p:cNvPr id="13" name="12 CuadroTexto"/>
          <p:cNvSpPr txBox="1"/>
          <p:nvPr/>
        </p:nvSpPr>
        <p:spPr>
          <a:xfrm>
            <a:off x="5930265" y="289549"/>
            <a:ext cx="931665" cy="646331"/>
          </a:xfrm>
          <a:prstGeom prst="rect">
            <a:avLst/>
          </a:prstGeom>
          <a:noFill/>
        </p:spPr>
        <p:txBody>
          <a:bodyPr wrap="none" rtlCol="0">
            <a:spAutoFit/>
          </a:bodyPr>
          <a:lstStyle/>
          <a:p>
            <a:r>
              <a:rPr lang="es-CL" sz="3600" b="1" dirty="0" smtClean="0">
                <a:solidFill>
                  <a:schemeClr val="accent2">
                    <a:lumMod val="20000"/>
                    <a:lumOff val="80000"/>
                  </a:schemeClr>
                </a:solidFill>
                <a:effectLst>
                  <a:outerShdw blurRad="38100" dist="38100" dir="2700000" algn="tl">
                    <a:srgbClr val="000000">
                      <a:alpha val="43137"/>
                    </a:srgbClr>
                  </a:outerShdw>
                </a:effectLst>
                <a:latin typeface="Impact" panose="020B0806030902050204" pitchFamily="34" charset="0"/>
              </a:rPr>
              <a:t>Aflii</a:t>
            </a:r>
            <a:endParaRPr lang="es-CL" sz="3600" b="1" dirty="0">
              <a:solidFill>
                <a:schemeClr val="accent2">
                  <a:lumMod val="20000"/>
                  <a:lumOff val="80000"/>
                </a:schemeClr>
              </a:solidFill>
              <a:effectLst>
                <a:outerShdw blurRad="38100" dist="38100" dir="2700000" algn="tl">
                  <a:srgbClr val="000000">
                    <a:alpha val="43137"/>
                  </a:srgbClr>
                </a:outerShdw>
              </a:effectLst>
              <a:latin typeface="Impact" panose="020B0806030902050204" pitchFamily="34" charset="0"/>
            </a:endParaRPr>
          </a:p>
        </p:txBody>
      </p:sp>
      <p:sp>
        <p:nvSpPr>
          <p:cNvPr id="14" name="13 CuadroTexto"/>
          <p:cNvSpPr txBox="1"/>
          <p:nvPr/>
        </p:nvSpPr>
        <p:spPr>
          <a:xfrm>
            <a:off x="7504265" y="3490336"/>
            <a:ext cx="1042273" cy="646331"/>
          </a:xfrm>
          <a:prstGeom prst="rect">
            <a:avLst/>
          </a:prstGeom>
          <a:noFill/>
        </p:spPr>
        <p:txBody>
          <a:bodyPr wrap="none" rtlCol="0">
            <a:spAutoFit/>
          </a:bodyPr>
          <a:lstStyle/>
          <a:p>
            <a:r>
              <a:rPr lang="es-CL" sz="3600" b="1" dirty="0" smtClean="0">
                <a:solidFill>
                  <a:schemeClr val="accent2">
                    <a:lumMod val="20000"/>
                    <a:lumOff val="80000"/>
                  </a:schemeClr>
                </a:solidFill>
                <a:effectLst>
                  <a:outerShdw blurRad="38100" dist="38100" dir="2700000" algn="tl">
                    <a:srgbClr val="000000">
                      <a:alpha val="43137"/>
                    </a:srgbClr>
                  </a:outerShdw>
                </a:effectLst>
                <a:latin typeface="Impact" panose="020B0806030902050204" pitchFamily="34" charset="0"/>
              </a:rPr>
              <a:t>Kpni</a:t>
            </a:r>
            <a:endParaRPr lang="es-CL" sz="3600" b="1" dirty="0">
              <a:solidFill>
                <a:schemeClr val="accent2">
                  <a:lumMod val="20000"/>
                  <a:lumOff val="80000"/>
                </a:schemeClr>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215340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fade">
                                      <p:cBhvr>
                                        <p:cTn id="10" dur="500"/>
                                        <p:tgtEl>
                                          <p:spTgt spid="6147"/>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22</a:t>
            </a:fld>
            <a:endParaRPr lang="es-CL"/>
          </a:p>
        </p:txBody>
      </p:sp>
      <p:pic>
        <p:nvPicPr>
          <p:cNvPr id="4"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24" b="98074" l="5152" r="89696">
                        <a14:backgroundMark x1="65918" y1="11236" x2="71598" y2="18620"/>
                      </a14:backgroundRemoval>
                    </a14:imgEffect>
                  </a14:imgLayer>
                </a14:imgProps>
              </a:ext>
              <a:ext uri="{28A0092B-C50C-407E-A947-70E740481C1C}">
                <a14:useLocalDpi xmlns:a14="http://schemas.microsoft.com/office/drawing/2010/main" val="0"/>
              </a:ext>
            </a:extLst>
          </a:blip>
          <a:srcRect/>
          <a:stretch>
            <a:fillRect/>
          </a:stretch>
        </p:blipFill>
        <p:spPr bwMode="auto">
          <a:xfrm>
            <a:off x="985172" y="534270"/>
            <a:ext cx="7210425" cy="5934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267744" y="3290526"/>
            <a:ext cx="1552348" cy="646331"/>
          </a:xfrm>
          <a:prstGeom prst="rect">
            <a:avLst/>
          </a:prstGeom>
          <a:noFill/>
        </p:spPr>
        <p:txBody>
          <a:bodyPr wrap="none" rtlCol="0">
            <a:spAutoFit/>
          </a:bodyPr>
          <a:lstStyle/>
          <a:p>
            <a:r>
              <a:rPr lang="es-CL" sz="3600" b="1" dirty="0" smtClean="0">
                <a:solidFill>
                  <a:srgbClr val="FF6600"/>
                </a:solidFill>
                <a:effectLst>
                  <a:outerShdw blurRad="38100" dist="38100" dir="2700000" algn="tl">
                    <a:srgbClr val="000000">
                      <a:alpha val="43137"/>
                    </a:srgbClr>
                  </a:outerShdw>
                </a:effectLst>
                <a:latin typeface="Impact" panose="020B0806030902050204" pitchFamily="34" charset="0"/>
              </a:rPr>
              <a:t>pRSETb</a:t>
            </a:r>
            <a:endParaRPr lang="es-CL" sz="3600" b="1" dirty="0">
              <a:solidFill>
                <a:srgbClr val="FF6600"/>
              </a:solidFill>
              <a:effectLst>
                <a:outerShdw blurRad="38100" dist="38100" dir="2700000" algn="tl">
                  <a:srgbClr val="000000">
                    <a:alpha val="43137"/>
                  </a:srgbClr>
                </a:outerShdw>
              </a:effectLst>
              <a:latin typeface="Impact" panose="020B0806030902050204" pitchFamily="34" charset="0"/>
            </a:endParaRPr>
          </a:p>
        </p:txBody>
      </p:sp>
      <p:sp>
        <p:nvSpPr>
          <p:cNvPr id="6" name="5 CuadroTexto"/>
          <p:cNvSpPr txBox="1"/>
          <p:nvPr/>
        </p:nvSpPr>
        <p:spPr>
          <a:xfrm>
            <a:off x="3419872" y="1196752"/>
            <a:ext cx="1170513" cy="646331"/>
          </a:xfrm>
          <a:prstGeom prst="rect">
            <a:avLst/>
          </a:prstGeom>
          <a:noFill/>
        </p:spPr>
        <p:txBody>
          <a:bodyPr wrap="none" rtlCol="0">
            <a:spAutoFit/>
          </a:bodyPr>
          <a:lstStyle/>
          <a:p>
            <a:r>
              <a:rPr lang="es-CL" sz="3600" b="1" dirty="0" smtClean="0">
                <a:solidFill>
                  <a:srgbClr val="00B0F0"/>
                </a:solidFill>
                <a:effectLst>
                  <a:outerShdw blurRad="38100" dist="38100" dir="2700000" algn="tl">
                    <a:srgbClr val="000000">
                      <a:alpha val="43137"/>
                    </a:srgbClr>
                  </a:outerShdw>
                </a:effectLst>
                <a:latin typeface="Impact" panose="020B0806030902050204" pitchFamily="34" charset="0"/>
              </a:rPr>
              <a:t>mTFP</a:t>
            </a:r>
            <a:endParaRPr lang="es-CL" sz="3600" b="1" dirty="0">
              <a:solidFill>
                <a:srgbClr val="00B0F0"/>
              </a:solidFill>
              <a:effectLst>
                <a:outerShdw blurRad="38100" dist="38100" dir="2700000" algn="tl">
                  <a:srgbClr val="000000">
                    <a:alpha val="43137"/>
                  </a:srgbClr>
                </a:outerShdw>
              </a:effectLst>
              <a:latin typeface="Impact" panose="020B0806030902050204" pitchFamily="34" charset="0"/>
            </a:endParaRPr>
          </a:p>
        </p:txBody>
      </p:sp>
      <p:sp>
        <p:nvSpPr>
          <p:cNvPr id="7" name="6 CuadroTexto"/>
          <p:cNvSpPr txBox="1"/>
          <p:nvPr/>
        </p:nvSpPr>
        <p:spPr>
          <a:xfrm>
            <a:off x="5038034" y="3936857"/>
            <a:ext cx="1364476" cy="646331"/>
          </a:xfrm>
          <a:prstGeom prst="rect">
            <a:avLst/>
          </a:prstGeom>
          <a:noFill/>
        </p:spPr>
        <p:txBody>
          <a:bodyPr wrap="none" rtlCol="0">
            <a:spAutoFit/>
          </a:bodyPr>
          <a:lstStyle/>
          <a:p>
            <a:r>
              <a:rPr lang="es-CL" sz="3600" b="1" dirty="0" smtClean="0">
                <a:solidFill>
                  <a:srgbClr val="FFFF00"/>
                </a:solidFill>
                <a:effectLst>
                  <a:outerShdw blurRad="38100" dist="38100" dir="2700000" algn="tl">
                    <a:srgbClr val="000000">
                      <a:alpha val="43137"/>
                    </a:srgbClr>
                  </a:outerShdw>
                </a:effectLst>
                <a:latin typeface="Impact" panose="020B0806030902050204" pitchFamily="34" charset="0"/>
              </a:rPr>
              <a:t>Venus</a:t>
            </a:r>
            <a:endParaRPr lang="es-CL" sz="3600" b="1" dirty="0">
              <a:solidFill>
                <a:srgbClr val="FFFF00"/>
              </a:solidFill>
              <a:effectLst>
                <a:outerShdw blurRad="38100" dist="38100" dir="2700000" algn="tl">
                  <a:srgbClr val="000000">
                    <a:alpha val="43137"/>
                  </a:srgbClr>
                </a:outerShdw>
              </a:effectLst>
              <a:latin typeface="Impact" panose="020B0806030902050204" pitchFamily="34" charset="0"/>
            </a:endParaRPr>
          </a:p>
        </p:txBody>
      </p:sp>
      <p:sp>
        <p:nvSpPr>
          <p:cNvPr id="8" name="7 CuadroTexto"/>
          <p:cNvSpPr txBox="1"/>
          <p:nvPr/>
        </p:nvSpPr>
        <p:spPr>
          <a:xfrm>
            <a:off x="5248027" y="612714"/>
            <a:ext cx="931665" cy="646331"/>
          </a:xfrm>
          <a:prstGeom prst="rect">
            <a:avLst/>
          </a:prstGeom>
          <a:noFill/>
        </p:spPr>
        <p:txBody>
          <a:bodyPr wrap="none" rtlCol="0">
            <a:spAutoFit/>
          </a:bodyPr>
          <a:lstStyle/>
          <a:p>
            <a:r>
              <a:rPr lang="es-CL" sz="3600" b="1" dirty="0" smtClean="0">
                <a:solidFill>
                  <a:schemeClr val="accent2">
                    <a:lumMod val="20000"/>
                    <a:lumOff val="80000"/>
                  </a:schemeClr>
                </a:solidFill>
                <a:effectLst>
                  <a:outerShdw blurRad="38100" dist="38100" dir="2700000" algn="tl">
                    <a:srgbClr val="000000">
                      <a:alpha val="43137"/>
                    </a:srgbClr>
                  </a:outerShdw>
                </a:effectLst>
                <a:latin typeface="Impact" panose="020B0806030902050204" pitchFamily="34" charset="0"/>
              </a:rPr>
              <a:t>Aflii</a:t>
            </a:r>
            <a:endParaRPr lang="es-CL" sz="3600" b="1" dirty="0">
              <a:solidFill>
                <a:schemeClr val="accent2">
                  <a:lumMod val="20000"/>
                  <a:lumOff val="80000"/>
                </a:schemeClr>
              </a:solidFill>
              <a:effectLst>
                <a:outerShdw blurRad="38100" dist="38100" dir="2700000" algn="tl">
                  <a:srgbClr val="000000">
                    <a:alpha val="43137"/>
                  </a:srgbClr>
                </a:outerShdw>
              </a:effectLst>
              <a:latin typeface="Impact" panose="020B0806030902050204" pitchFamily="34" charset="0"/>
            </a:endParaRPr>
          </a:p>
        </p:txBody>
      </p:sp>
      <p:sp>
        <p:nvSpPr>
          <p:cNvPr id="9" name="8 CuadroTexto"/>
          <p:cNvSpPr txBox="1"/>
          <p:nvPr/>
        </p:nvSpPr>
        <p:spPr>
          <a:xfrm>
            <a:off x="6402510" y="2644195"/>
            <a:ext cx="1042273" cy="646331"/>
          </a:xfrm>
          <a:prstGeom prst="rect">
            <a:avLst/>
          </a:prstGeom>
          <a:noFill/>
        </p:spPr>
        <p:txBody>
          <a:bodyPr wrap="none" rtlCol="0">
            <a:spAutoFit/>
          </a:bodyPr>
          <a:lstStyle/>
          <a:p>
            <a:r>
              <a:rPr lang="es-CL" sz="3600" b="1" dirty="0" smtClean="0">
                <a:solidFill>
                  <a:schemeClr val="accent2">
                    <a:lumMod val="20000"/>
                    <a:lumOff val="80000"/>
                  </a:schemeClr>
                </a:solidFill>
                <a:effectLst>
                  <a:outerShdw blurRad="38100" dist="38100" dir="2700000" algn="tl">
                    <a:srgbClr val="000000">
                      <a:alpha val="43137"/>
                    </a:srgbClr>
                  </a:outerShdw>
                </a:effectLst>
                <a:latin typeface="Impact" panose="020B0806030902050204" pitchFamily="34" charset="0"/>
              </a:rPr>
              <a:t>Kpni</a:t>
            </a:r>
            <a:endParaRPr lang="es-CL" sz="3600" b="1" dirty="0">
              <a:solidFill>
                <a:schemeClr val="accent2">
                  <a:lumMod val="20000"/>
                  <a:lumOff val="80000"/>
                </a:schemeClr>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102588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23</a:t>
            </a:fld>
            <a:endParaRPr lang="es-CL"/>
          </a:p>
        </p:txBody>
      </p:sp>
      <p:pic>
        <p:nvPicPr>
          <p:cNvPr id="3"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44141" y="641921"/>
            <a:ext cx="7096125" cy="5495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2267744" y="3290526"/>
            <a:ext cx="1350754" cy="646331"/>
          </a:xfrm>
          <a:prstGeom prst="rect">
            <a:avLst/>
          </a:prstGeom>
          <a:noFill/>
        </p:spPr>
        <p:txBody>
          <a:bodyPr wrap="none" rtlCol="0">
            <a:spAutoFit/>
          </a:bodyPr>
          <a:lstStyle/>
          <a:p>
            <a:r>
              <a:rPr lang="es-CL" sz="3600" b="1" dirty="0" smtClean="0">
                <a:solidFill>
                  <a:schemeClr val="accent4">
                    <a:lumMod val="60000"/>
                    <a:lumOff val="40000"/>
                  </a:schemeClr>
                </a:solidFill>
                <a:effectLst>
                  <a:outerShdw blurRad="38100" dist="38100" dir="2700000" algn="tl">
                    <a:srgbClr val="000000">
                      <a:alpha val="43137"/>
                    </a:srgbClr>
                  </a:outerShdw>
                </a:effectLst>
                <a:latin typeface="Impact" panose="020B0806030902050204" pitchFamily="34" charset="0"/>
              </a:rPr>
              <a:t>pUC57</a:t>
            </a:r>
            <a:endParaRPr lang="es-CL" sz="3600" b="1" dirty="0">
              <a:solidFill>
                <a:schemeClr val="accent4">
                  <a:lumMod val="60000"/>
                  <a:lumOff val="40000"/>
                </a:schemeClr>
              </a:solidFill>
              <a:effectLst>
                <a:outerShdw blurRad="38100" dist="38100" dir="2700000" algn="tl">
                  <a:srgbClr val="000000">
                    <a:alpha val="43137"/>
                  </a:srgbClr>
                </a:outerShdw>
              </a:effectLst>
              <a:latin typeface="Impact" panose="020B0806030902050204" pitchFamily="34" charset="0"/>
            </a:endParaRPr>
          </a:p>
        </p:txBody>
      </p:sp>
      <p:sp>
        <p:nvSpPr>
          <p:cNvPr id="5" name="4 CuadroTexto"/>
          <p:cNvSpPr txBox="1"/>
          <p:nvPr/>
        </p:nvSpPr>
        <p:spPr>
          <a:xfrm>
            <a:off x="4860032" y="2132856"/>
            <a:ext cx="1027845" cy="646331"/>
          </a:xfrm>
          <a:prstGeom prst="rect">
            <a:avLst/>
          </a:prstGeom>
          <a:noFill/>
        </p:spPr>
        <p:txBody>
          <a:bodyPr wrap="none" rtlCol="0">
            <a:spAutoFit/>
          </a:bodyPr>
          <a:lstStyle/>
          <a:p>
            <a:r>
              <a:rPr lang="es-CL" sz="3600" b="1" dirty="0" smtClean="0">
                <a:solidFill>
                  <a:srgbClr val="FFC000"/>
                </a:solidFill>
                <a:effectLst>
                  <a:outerShdw blurRad="38100" dist="38100" dir="2700000" algn="tl">
                    <a:srgbClr val="000000">
                      <a:alpha val="43137"/>
                    </a:srgbClr>
                  </a:outerShdw>
                </a:effectLst>
                <a:latin typeface="Impact" panose="020B0806030902050204" pitchFamily="34" charset="0"/>
              </a:rPr>
              <a:t>AfuA</a:t>
            </a:r>
            <a:endParaRPr lang="es-CL" sz="3600" b="1" dirty="0">
              <a:solidFill>
                <a:srgbClr val="FFC000"/>
              </a:solidFill>
              <a:effectLst>
                <a:outerShdw blurRad="38100" dist="38100" dir="2700000" algn="tl">
                  <a:srgbClr val="000000">
                    <a:alpha val="43137"/>
                  </a:srgbClr>
                </a:outerShdw>
              </a:effectLst>
              <a:latin typeface="Impact" panose="020B0806030902050204" pitchFamily="34" charset="0"/>
            </a:endParaRPr>
          </a:p>
        </p:txBody>
      </p:sp>
      <p:pic>
        <p:nvPicPr>
          <p:cNvPr id="8" name="Picture 3" descr="C:\Users\Isi\AppData\Local\Microsoft\Windows\INetCache\IE\AJ3VRTWZ\nicubunu-Scissors[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05177">
            <a:off x="4457750" y="-91530"/>
            <a:ext cx="534143" cy="8847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Isi\AppData\Local\Microsoft\Windows\INetCache\IE\AJ3VRTWZ\nicubunu-Scissors[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754840">
            <a:off x="6450366" y="5280063"/>
            <a:ext cx="534143" cy="8847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6">
            <a:extLst>
              <a:ext uri="{BEBA8EAE-BF5A-486C-A8C5-ECC9F3942E4B}">
                <a14:imgProps xmlns:a14="http://schemas.microsoft.com/office/drawing/2010/main">
                  <a14:imgLayer r:embed="rId4">
                    <a14:imgEffect>
                      <a14:backgroundRemoval t="0" b="100000" l="0" r="100000">
                        <a14:backgroundMark x1="62416" y1="11092" x2="69530" y2="15425"/>
                        <a14:backgroundMark x1="81611" y1="65165" x2="82550" y2="59965"/>
                      </a14:backgroundRemoval>
                    </a14:imgEffect>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44140" y="641921"/>
            <a:ext cx="7096125" cy="5495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CuadroTexto"/>
          <p:cNvSpPr txBox="1"/>
          <p:nvPr/>
        </p:nvSpPr>
        <p:spPr>
          <a:xfrm>
            <a:off x="3736501" y="1268760"/>
            <a:ext cx="931665" cy="646331"/>
          </a:xfrm>
          <a:prstGeom prst="rect">
            <a:avLst/>
          </a:prstGeom>
          <a:noFill/>
        </p:spPr>
        <p:txBody>
          <a:bodyPr wrap="none" rtlCol="0">
            <a:spAutoFit/>
          </a:bodyPr>
          <a:lstStyle/>
          <a:p>
            <a:r>
              <a:rPr lang="es-CL" sz="3600" b="1" dirty="0" smtClean="0">
                <a:solidFill>
                  <a:schemeClr val="accent2">
                    <a:lumMod val="20000"/>
                    <a:lumOff val="80000"/>
                  </a:schemeClr>
                </a:solidFill>
                <a:effectLst>
                  <a:outerShdw blurRad="38100" dist="38100" dir="2700000" algn="tl">
                    <a:srgbClr val="000000">
                      <a:alpha val="43137"/>
                    </a:srgbClr>
                  </a:outerShdw>
                </a:effectLst>
                <a:latin typeface="Impact" panose="020B0806030902050204" pitchFamily="34" charset="0"/>
              </a:rPr>
              <a:t>Aflii</a:t>
            </a:r>
            <a:endParaRPr lang="es-CL" sz="3600" b="1" dirty="0">
              <a:solidFill>
                <a:schemeClr val="accent2">
                  <a:lumMod val="20000"/>
                  <a:lumOff val="80000"/>
                </a:schemeClr>
              </a:solidFill>
              <a:effectLst>
                <a:outerShdw blurRad="38100" dist="38100" dir="2700000" algn="tl">
                  <a:srgbClr val="000000">
                    <a:alpha val="43137"/>
                  </a:srgbClr>
                </a:outerShdw>
              </a:effectLst>
              <a:latin typeface="Impact" panose="020B0806030902050204" pitchFamily="34" charset="0"/>
            </a:endParaRPr>
          </a:p>
        </p:txBody>
      </p:sp>
      <p:sp>
        <p:nvSpPr>
          <p:cNvPr id="13" name="12 CuadroTexto"/>
          <p:cNvSpPr txBox="1"/>
          <p:nvPr/>
        </p:nvSpPr>
        <p:spPr>
          <a:xfrm>
            <a:off x="4728285" y="4590256"/>
            <a:ext cx="1042273" cy="646331"/>
          </a:xfrm>
          <a:prstGeom prst="rect">
            <a:avLst/>
          </a:prstGeom>
          <a:noFill/>
        </p:spPr>
        <p:txBody>
          <a:bodyPr wrap="none" rtlCol="0">
            <a:spAutoFit/>
          </a:bodyPr>
          <a:lstStyle/>
          <a:p>
            <a:r>
              <a:rPr lang="es-CL" sz="3600" b="1" dirty="0" smtClean="0">
                <a:solidFill>
                  <a:schemeClr val="accent2">
                    <a:lumMod val="20000"/>
                    <a:lumOff val="80000"/>
                  </a:schemeClr>
                </a:solidFill>
                <a:effectLst>
                  <a:outerShdw blurRad="38100" dist="38100" dir="2700000" algn="tl">
                    <a:srgbClr val="000000">
                      <a:alpha val="43137"/>
                    </a:srgbClr>
                  </a:outerShdw>
                </a:effectLst>
                <a:latin typeface="Impact" panose="020B0806030902050204" pitchFamily="34" charset="0"/>
              </a:rPr>
              <a:t>Kpni</a:t>
            </a:r>
            <a:endParaRPr lang="es-CL" sz="3600" b="1" dirty="0">
              <a:solidFill>
                <a:schemeClr val="accent2">
                  <a:lumMod val="20000"/>
                  <a:lumOff val="80000"/>
                </a:schemeClr>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20467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24</a:t>
            </a:fld>
            <a:endParaRPr lang="es-CL"/>
          </a:p>
        </p:txBody>
      </p:sp>
      <p:pic>
        <p:nvPicPr>
          <p:cNvPr id="3"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backgroundMark x1="12349" y1="32582" x2="11946" y2="36222"/>
                      </a14:backgroundRemoval>
                    </a14:imgEffect>
                  </a14:imgLayer>
                </a14:imgProps>
              </a:ext>
              <a:ext uri="{28A0092B-C50C-407E-A947-70E740481C1C}">
                <a14:useLocalDpi xmlns:a14="http://schemas.microsoft.com/office/drawing/2010/main" val="0"/>
              </a:ext>
            </a:extLst>
          </a:blip>
          <a:srcRect/>
          <a:stretch>
            <a:fillRect/>
          </a:stretch>
        </p:blipFill>
        <p:spPr bwMode="auto">
          <a:xfrm>
            <a:off x="1046823" y="661043"/>
            <a:ext cx="7096125" cy="5495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860032" y="2132856"/>
            <a:ext cx="1027845" cy="646331"/>
          </a:xfrm>
          <a:prstGeom prst="rect">
            <a:avLst/>
          </a:prstGeom>
          <a:noFill/>
        </p:spPr>
        <p:txBody>
          <a:bodyPr wrap="none" rtlCol="0">
            <a:spAutoFit/>
          </a:bodyPr>
          <a:lstStyle/>
          <a:p>
            <a:r>
              <a:rPr lang="es-CL" sz="3600" b="1" dirty="0" smtClean="0">
                <a:solidFill>
                  <a:srgbClr val="FFC000"/>
                </a:solidFill>
                <a:effectLst>
                  <a:outerShdw blurRad="38100" dist="38100" dir="2700000" algn="tl">
                    <a:srgbClr val="000000">
                      <a:alpha val="43137"/>
                    </a:srgbClr>
                  </a:outerShdw>
                </a:effectLst>
                <a:latin typeface="Impact" panose="020B0806030902050204" pitchFamily="34" charset="0"/>
              </a:rPr>
              <a:t>AfuA</a:t>
            </a:r>
            <a:endParaRPr lang="es-CL" sz="3600" b="1" dirty="0">
              <a:solidFill>
                <a:srgbClr val="FFC000"/>
              </a:solidFill>
              <a:effectLst>
                <a:outerShdw blurRad="38100" dist="38100" dir="2700000" algn="tl">
                  <a:srgbClr val="000000">
                    <a:alpha val="43137"/>
                  </a:srgbClr>
                </a:outerShdw>
              </a:effectLst>
              <a:latin typeface="Impact" panose="020B0806030902050204" pitchFamily="34" charset="0"/>
            </a:endParaRPr>
          </a:p>
        </p:txBody>
      </p:sp>
      <p:sp>
        <p:nvSpPr>
          <p:cNvPr id="6" name="5 CuadroTexto"/>
          <p:cNvSpPr txBox="1"/>
          <p:nvPr/>
        </p:nvSpPr>
        <p:spPr>
          <a:xfrm>
            <a:off x="3264256" y="633026"/>
            <a:ext cx="931665" cy="646331"/>
          </a:xfrm>
          <a:prstGeom prst="rect">
            <a:avLst/>
          </a:prstGeom>
          <a:noFill/>
        </p:spPr>
        <p:txBody>
          <a:bodyPr wrap="none" rtlCol="0">
            <a:spAutoFit/>
          </a:bodyPr>
          <a:lstStyle/>
          <a:p>
            <a:r>
              <a:rPr lang="es-CL" sz="3600" b="1" dirty="0" smtClean="0">
                <a:solidFill>
                  <a:schemeClr val="accent2">
                    <a:lumMod val="20000"/>
                    <a:lumOff val="80000"/>
                  </a:schemeClr>
                </a:solidFill>
                <a:effectLst>
                  <a:outerShdw blurRad="38100" dist="38100" dir="2700000" algn="tl">
                    <a:srgbClr val="000000">
                      <a:alpha val="43137"/>
                    </a:srgbClr>
                  </a:outerShdw>
                </a:effectLst>
                <a:latin typeface="Impact" panose="020B0806030902050204" pitchFamily="34" charset="0"/>
              </a:rPr>
              <a:t>Aflii</a:t>
            </a:r>
            <a:endParaRPr lang="es-CL" sz="3600" b="1" dirty="0">
              <a:solidFill>
                <a:schemeClr val="accent2">
                  <a:lumMod val="20000"/>
                  <a:lumOff val="80000"/>
                </a:schemeClr>
              </a:solidFill>
              <a:effectLst>
                <a:outerShdw blurRad="38100" dist="38100" dir="2700000" algn="tl">
                  <a:srgbClr val="000000">
                    <a:alpha val="43137"/>
                  </a:srgbClr>
                </a:outerShdw>
              </a:effectLst>
              <a:latin typeface="Impact" panose="020B0806030902050204" pitchFamily="34" charset="0"/>
            </a:endParaRPr>
          </a:p>
        </p:txBody>
      </p:sp>
      <p:sp>
        <p:nvSpPr>
          <p:cNvPr id="7" name="6 CuadroTexto"/>
          <p:cNvSpPr txBox="1"/>
          <p:nvPr/>
        </p:nvSpPr>
        <p:spPr>
          <a:xfrm>
            <a:off x="4749989" y="5373216"/>
            <a:ext cx="1042273" cy="646331"/>
          </a:xfrm>
          <a:prstGeom prst="rect">
            <a:avLst/>
          </a:prstGeom>
          <a:noFill/>
        </p:spPr>
        <p:txBody>
          <a:bodyPr wrap="none" rtlCol="0">
            <a:spAutoFit/>
          </a:bodyPr>
          <a:lstStyle/>
          <a:p>
            <a:r>
              <a:rPr lang="es-CL" sz="3600" b="1" dirty="0" smtClean="0">
                <a:solidFill>
                  <a:schemeClr val="accent2">
                    <a:lumMod val="20000"/>
                    <a:lumOff val="80000"/>
                  </a:schemeClr>
                </a:solidFill>
                <a:effectLst>
                  <a:outerShdw blurRad="38100" dist="38100" dir="2700000" algn="tl">
                    <a:srgbClr val="000000">
                      <a:alpha val="43137"/>
                    </a:srgbClr>
                  </a:outerShdw>
                </a:effectLst>
                <a:latin typeface="Impact" panose="020B0806030902050204" pitchFamily="34" charset="0"/>
              </a:rPr>
              <a:t>Kpni</a:t>
            </a:r>
            <a:endParaRPr lang="es-CL" sz="3600" b="1" dirty="0">
              <a:solidFill>
                <a:schemeClr val="accent2">
                  <a:lumMod val="20000"/>
                  <a:lumOff val="80000"/>
                </a:schemeClr>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71409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25</a:t>
            </a:fld>
            <a:endParaRPr lang="es-CL"/>
          </a:p>
        </p:txBody>
      </p:sp>
      <p:pic>
        <p:nvPicPr>
          <p:cNvPr id="3"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31639" y="476672"/>
            <a:ext cx="6581775" cy="5667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2699792" y="3501008"/>
            <a:ext cx="2036135" cy="646331"/>
          </a:xfrm>
          <a:prstGeom prst="rect">
            <a:avLst/>
          </a:prstGeom>
          <a:noFill/>
        </p:spPr>
        <p:txBody>
          <a:bodyPr wrap="none" rtlCol="0">
            <a:spAutoFit/>
          </a:bodyPr>
          <a:lstStyle/>
          <a:p>
            <a:r>
              <a:rPr lang="es-CL" sz="3600" b="1" dirty="0" smtClean="0">
                <a:solidFill>
                  <a:schemeClr val="accent5">
                    <a:lumMod val="40000"/>
                    <a:lumOff val="60000"/>
                  </a:schemeClr>
                </a:solidFill>
                <a:effectLst>
                  <a:outerShdw blurRad="38100" dist="38100" dir="2700000" algn="tl">
                    <a:srgbClr val="000000">
                      <a:alpha val="43137"/>
                    </a:srgbClr>
                  </a:outerShdw>
                </a:effectLst>
                <a:latin typeface="Impact" panose="020B0806030902050204" pitchFamily="34" charset="0"/>
              </a:rPr>
              <a:t>pcDNA3.1-</a:t>
            </a:r>
            <a:endParaRPr lang="es-CL" sz="3600" b="1" dirty="0">
              <a:solidFill>
                <a:schemeClr val="accent5">
                  <a:lumMod val="40000"/>
                  <a:lumOff val="60000"/>
                </a:schemeClr>
              </a:solidFill>
              <a:effectLst>
                <a:outerShdw blurRad="38100" dist="38100" dir="2700000" algn="tl">
                  <a:srgbClr val="000000">
                    <a:alpha val="43137"/>
                  </a:srgbClr>
                </a:outerShdw>
              </a:effectLst>
              <a:latin typeface="Impact" panose="020B0806030902050204" pitchFamily="34" charset="0"/>
            </a:endParaRPr>
          </a:p>
        </p:txBody>
      </p:sp>
      <p:sp>
        <p:nvSpPr>
          <p:cNvPr id="5" name="4 CuadroTexto"/>
          <p:cNvSpPr txBox="1"/>
          <p:nvPr/>
        </p:nvSpPr>
        <p:spPr>
          <a:xfrm>
            <a:off x="4622526" y="1988839"/>
            <a:ext cx="1755865" cy="646331"/>
          </a:xfrm>
          <a:prstGeom prst="rect">
            <a:avLst/>
          </a:prstGeom>
          <a:noFill/>
        </p:spPr>
        <p:txBody>
          <a:bodyPr wrap="none" rtlCol="0">
            <a:spAutoFit/>
          </a:bodyPr>
          <a:lstStyle/>
          <a:p>
            <a:r>
              <a:rPr lang="es-CL" sz="3600" b="1" dirty="0" smtClean="0">
                <a:solidFill>
                  <a:srgbClr val="996633"/>
                </a:solidFill>
                <a:effectLst>
                  <a:outerShdw blurRad="38100" dist="38100" dir="2700000" algn="tl">
                    <a:srgbClr val="000000">
                      <a:alpha val="43137"/>
                    </a:srgbClr>
                  </a:outerShdw>
                </a:effectLst>
                <a:latin typeface="Impact" panose="020B0806030902050204" pitchFamily="34" charset="0"/>
              </a:rPr>
              <a:t>LACONIC</a:t>
            </a:r>
            <a:endParaRPr lang="es-CL" sz="3600" b="1" dirty="0">
              <a:solidFill>
                <a:srgbClr val="996633"/>
              </a:solidFill>
              <a:effectLst>
                <a:outerShdw blurRad="38100" dist="38100" dir="2700000" algn="tl">
                  <a:srgbClr val="000000">
                    <a:alpha val="43137"/>
                  </a:srgbClr>
                </a:outerShdw>
              </a:effectLst>
              <a:latin typeface="Impact" panose="020B0806030902050204" pitchFamily="34" charset="0"/>
            </a:endParaRPr>
          </a:p>
        </p:txBody>
      </p:sp>
      <p:pic>
        <p:nvPicPr>
          <p:cNvPr id="7" name="Picture 3" descr="C:\Users\Isi\AppData\Local\Microsoft\Windows\INetCache\IE\AJ3VRTWZ\nicubunu-Scissors[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349592">
            <a:off x="5447284" y="-75099"/>
            <a:ext cx="534143" cy="8847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Isi\AppData\Local\Microsoft\Windows\INetCache\IE\AJ3VRTWZ\nicubunu-Scissors[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935787">
            <a:off x="7157355" y="4565715"/>
            <a:ext cx="534143" cy="8847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6">
            <a:extLst>
              <a:ext uri="{BEBA8EAE-BF5A-486C-A8C5-ECC9F3942E4B}">
                <a14:imgProps xmlns:a14="http://schemas.microsoft.com/office/drawing/2010/main">
                  <a14:imgLayer r:embed="rId4">
                    <a14:imgEffect>
                      <a14:backgroundRemoval t="0" b="100000" l="0" r="100000">
                        <a14:backgroundMark x1="22576" y1="20840" x2="21129" y2="25210"/>
                      </a14:backgroundRemoval>
                    </a14:imgEffect>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331638" y="451770"/>
            <a:ext cx="6581775" cy="5667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6208638" y="367255"/>
            <a:ext cx="1410964" cy="646331"/>
          </a:xfrm>
          <a:prstGeom prst="rect">
            <a:avLst/>
          </a:prstGeom>
          <a:noFill/>
        </p:spPr>
        <p:txBody>
          <a:bodyPr wrap="none" rtlCol="0">
            <a:spAutoFit/>
          </a:bodyPr>
          <a:lstStyle/>
          <a:p>
            <a:r>
              <a:rPr lang="es-CL" sz="3600" b="1" dirty="0" smtClean="0">
                <a:solidFill>
                  <a:srgbClr val="92D050"/>
                </a:solidFill>
                <a:effectLst>
                  <a:outerShdw blurRad="38100" dist="38100" dir="2700000" algn="tl">
                    <a:srgbClr val="000000">
                      <a:alpha val="43137"/>
                    </a:srgbClr>
                  </a:outerShdw>
                </a:effectLst>
                <a:latin typeface="Impact" panose="020B0806030902050204" pitchFamily="34" charset="0"/>
              </a:rPr>
              <a:t>BamHi</a:t>
            </a:r>
            <a:endParaRPr lang="es-CL" sz="3600" b="1" dirty="0">
              <a:solidFill>
                <a:srgbClr val="92D050"/>
              </a:solidFill>
              <a:effectLst>
                <a:outerShdw blurRad="38100" dist="38100" dir="2700000" algn="tl">
                  <a:srgbClr val="000000">
                    <a:alpha val="43137"/>
                  </a:srgbClr>
                </a:outerShdw>
              </a:effectLst>
              <a:latin typeface="Impact" panose="020B0806030902050204" pitchFamily="34" charset="0"/>
            </a:endParaRPr>
          </a:p>
        </p:txBody>
      </p:sp>
      <p:sp>
        <p:nvSpPr>
          <p:cNvPr id="11" name="10 CuadroTexto"/>
          <p:cNvSpPr txBox="1"/>
          <p:nvPr/>
        </p:nvSpPr>
        <p:spPr>
          <a:xfrm>
            <a:off x="6628784" y="5381629"/>
            <a:ext cx="1430200" cy="646331"/>
          </a:xfrm>
          <a:prstGeom prst="rect">
            <a:avLst/>
          </a:prstGeom>
          <a:noFill/>
        </p:spPr>
        <p:txBody>
          <a:bodyPr wrap="none" rtlCol="0">
            <a:spAutoFit/>
          </a:bodyPr>
          <a:lstStyle/>
          <a:p>
            <a:r>
              <a:rPr lang="es-CL" sz="3600" b="1" dirty="0" smtClean="0">
                <a:solidFill>
                  <a:srgbClr val="92D050"/>
                </a:solidFill>
                <a:effectLst>
                  <a:outerShdw blurRad="38100" dist="38100" dir="2700000" algn="tl">
                    <a:srgbClr val="000000">
                      <a:alpha val="43137"/>
                    </a:srgbClr>
                  </a:outerShdw>
                </a:effectLst>
                <a:latin typeface="Impact" panose="020B0806030902050204" pitchFamily="34" charset="0"/>
              </a:rPr>
              <a:t>Hindiii</a:t>
            </a:r>
            <a:endParaRPr lang="es-CL" sz="3600" b="1" dirty="0">
              <a:solidFill>
                <a:srgbClr val="92D050"/>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209202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26</a:t>
            </a:fld>
            <a:endParaRPr lang="es-CL"/>
          </a:p>
        </p:txBody>
      </p:sp>
      <p:pic>
        <p:nvPicPr>
          <p:cNvPr id="3"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backgroundMark x1="81331" y1="19664" x2="82489" y2="23193"/>
                      </a14:backgroundRemoval>
                    </a14:imgEffect>
                  </a14:imgLayer>
                </a14:imgProps>
              </a:ext>
              <a:ext uri="{28A0092B-C50C-407E-A947-70E740481C1C}">
                <a14:useLocalDpi xmlns:a14="http://schemas.microsoft.com/office/drawing/2010/main" val="0"/>
              </a:ext>
            </a:extLst>
          </a:blip>
          <a:srcRect/>
          <a:stretch>
            <a:fillRect/>
          </a:stretch>
        </p:blipFill>
        <p:spPr bwMode="auto">
          <a:xfrm>
            <a:off x="1331639" y="476672"/>
            <a:ext cx="6581775" cy="5667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2699792" y="3501008"/>
            <a:ext cx="2036135" cy="646331"/>
          </a:xfrm>
          <a:prstGeom prst="rect">
            <a:avLst/>
          </a:prstGeom>
          <a:noFill/>
        </p:spPr>
        <p:txBody>
          <a:bodyPr wrap="none" rtlCol="0">
            <a:spAutoFit/>
          </a:bodyPr>
          <a:lstStyle/>
          <a:p>
            <a:r>
              <a:rPr lang="es-CL" sz="3600" b="1" dirty="0" smtClean="0">
                <a:solidFill>
                  <a:schemeClr val="accent5">
                    <a:lumMod val="40000"/>
                    <a:lumOff val="60000"/>
                  </a:schemeClr>
                </a:solidFill>
                <a:effectLst>
                  <a:outerShdw blurRad="38100" dist="38100" dir="2700000" algn="tl">
                    <a:srgbClr val="000000">
                      <a:alpha val="43137"/>
                    </a:srgbClr>
                  </a:outerShdw>
                </a:effectLst>
                <a:latin typeface="Impact" panose="020B0806030902050204" pitchFamily="34" charset="0"/>
              </a:rPr>
              <a:t>pcDNA3.1-</a:t>
            </a:r>
            <a:endParaRPr lang="es-CL" sz="3600" b="1" dirty="0">
              <a:solidFill>
                <a:schemeClr val="accent5">
                  <a:lumMod val="40000"/>
                  <a:lumOff val="60000"/>
                </a:schemeClr>
              </a:solidFill>
              <a:effectLst>
                <a:outerShdw blurRad="38100" dist="38100" dir="2700000" algn="tl">
                  <a:srgbClr val="000000">
                    <a:alpha val="43137"/>
                  </a:srgbClr>
                </a:outerShdw>
              </a:effectLst>
              <a:latin typeface="Impact" panose="020B0806030902050204" pitchFamily="34" charset="0"/>
            </a:endParaRPr>
          </a:p>
        </p:txBody>
      </p:sp>
      <p:sp>
        <p:nvSpPr>
          <p:cNvPr id="5" name="4 CuadroTexto"/>
          <p:cNvSpPr txBox="1"/>
          <p:nvPr/>
        </p:nvSpPr>
        <p:spPr>
          <a:xfrm>
            <a:off x="5364088" y="488176"/>
            <a:ext cx="1410964" cy="646331"/>
          </a:xfrm>
          <a:prstGeom prst="rect">
            <a:avLst/>
          </a:prstGeom>
          <a:noFill/>
        </p:spPr>
        <p:txBody>
          <a:bodyPr wrap="none" rtlCol="0">
            <a:spAutoFit/>
          </a:bodyPr>
          <a:lstStyle/>
          <a:p>
            <a:r>
              <a:rPr lang="es-CL" sz="3600" b="1" dirty="0" smtClean="0">
                <a:solidFill>
                  <a:srgbClr val="92D050"/>
                </a:solidFill>
                <a:effectLst>
                  <a:outerShdw blurRad="38100" dist="38100" dir="2700000" algn="tl">
                    <a:srgbClr val="000000">
                      <a:alpha val="43137"/>
                    </a:srgbClr>
                  </a:outerShdw>
                </a:effectLst>
                <a:latin typeface="Impact" panose="020B0806030902050204" pitchFamily="34" charset="0"/>
              </a:rPr>
              <a:t>BamHi</a:t>
            </a:r>
            <a:endParaRPr lang="es-CL" sz="3600" b="1" dirty="0">
              <a:solidFill>
                <a:srgbClr val="92D050"/>
              </a:solidFill>
              <a:effectLst>
                <a:outerShdw blurRad="38100" dist="38100" dir="2700000" algn="tl">
                  <a:srgbClr val="000000">
                    <a:alpha val="43137"/>
                  </a:srgbClr>
                </a:outerShdw>
              </a:effectLst>
              <a:latin typeface="Impact" panose="020B0806030902050204" pitchFamily="34" charset="0"/>
            </a:endParaRPr>
          </a:p>
        </p:txBody>
      </p:sp>
      <p:sp>
        <p:nvSpPr>
          <p:cNvPr id="6" name="5 CuadroTexto"/>
          <p:cNvSpPr txBox="1"/>
          <p:nvPr/>
        </p:nvSpPr>
        <p:spPr>
          <a:xfrm>
            <a:off x="6372200" y="3933056"/>
            <a:ext cx="1430200" cy="646331"/>
          </a:xfrm>
          <a:prstGeom prst="rect">
            <a:avLst/>
          </a:prstGeom>
          <a:noFill/>
        </p:spPr>
        <p:txBody>
          <a:bodyPr wrap="none" rtlCol="0">
            <a:spAutoFit/>
          </a:bodyPr>
          <a:lstStyle/>
          <a:p>
            <a:r>
              <a:rPr lang="es-CL" sz="3600" b="1" dirty="0" smtClean="0">
                <a:solidFill>
                  <a:srgbClr val="92D050"/>
                </a:solidFill>
                <a:effectLst>
                  <a:outerShdw blurRad="38100" dist="38100" dir="2700000" algn="tl">
                    <a:srgbClr val="000000">
                      <a:alpha val="43137"/>
                    </a:srgbClr>
                  </a:outerShdw>
                </a:effectLst>
                <a:latin typeface="Impact" panose="020B0806030902050204" pitchFamily="34" charset="0"/>
              </a:rPr>
              <a:t>Hindiii</a:t>
            </a:r>
            <a:endParaRPr lang="es-CL" sz="3600" b="1" dirty="0">
              <a:solidFill>
                <a:srgbClr val="92D050"/>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55923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27</a:t>
            </a:fld>
            <a:endParaRPr lang="es-CL"/>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981" y="548680"/>
            <a:ext cx="2856685"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651" y="548680"/>
            <a:ext cx="2077447"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3640" y="548681"/>
            <a:ext cx="2807538"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3 Conector recto"/>
          <p:cNvCxnSpPr>
            <a:stCxn id="7170" idx="2"/>
          </p:cNvCxnSpPr>
          <p:nvPr/>
        </p:nvCxnSpPr>
        <p:spPr>
          <a:xfrm flipH="1">
            <a:off x="1918323" y="3212976"/>
            <a:ext cx="1" cy="2088232"/>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6" name="5 Conector recto"/>
          <p:cNvCxnSpPr>
            <a:stCxn id="7171" idx="2"/>
          </p:cNvCxnSpPr>
          <p:nvPr/>
        </p:nvCxnSpPr>
        <p:spPr>
          <a:xfrm flipH="1">
            <a:off x="4410374" y="3212976"/>
            <a:ext cx="1" cy="2088232"/>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8" name="7 Conector recto"/>
          <p:cNvCxnSpPr/>
          <p:nvPr/>
        </p:nvCxnSpPr>
        <p:spPr>
          <a:xfrm>
            <a:off x="1918324" y="5301208"/>
            <a:ext cx="2492051" cy="0"/>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10" name="9 Conector recto"/>
          <p:cNvCxnSpPr/>
          <p:nvPr/>
        </p:nvCxnSpPr>
        <p:spPr>
          <a:xfrm>
            <a:off x="3164349" y="5301208"/>
            <a:ext cx="0" cy="1296144"/>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16" name="15 Conector recto"/>
          <p:cNvCxnSpPr>
            <a:stCxn id="7172" idx="2"/>
          </p:cNvCxnSpPr>
          <p:nvPr/>
        </p:nvCxnSpPr>
        <p:spPr>
          <a:xfrm>
            <a:off x="7187409" y="3212977"/>
            <a:ext cx="0" cy="2088231"/>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19" name="18 Conector recto"/>
          <p:cNvCxnSpPr/>
          <p:nvPr/>
        </p:nvCxnSpPr>
        <p:spPr>
          <a:xfrm>
            <a:off x="7208447" y="5301208"/>
            <a:ext cx="1612025" cy="0"/>
          </a:xfrm>
          <a:prstGeom prst="line">
            <a:avLst/>
          </a:prstGeom>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080257691"/>
      </p:ext>
    </p:extLst>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28</a:t>
            </a:fld>
            <a:endParaRPr lang="es-CL"/>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06655"/>
            <a:ext cx="1850850" cy="1726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304" y="393308"/>
            <a:ext cx="1366794" cy="1752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03004" y="338138"/>
            <a:ext cx="7038975" cy="6181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5887877" y="2348880"/>
            <a:ext cx="1027845" cy="646331"/>
          </a:xfrm>
          <a:prstGeom prst="rect">
            <a:avLst/>
          </a:prstGeom>
          <a:noFill/>
        </p:spPr>
        <p:txBody>
          <a:bodyPr wrap="none" rtlCol="0">
            <a:spAutoFit/>
          </a:bodyPr>
          <a:lstStyle/>
          <a:p>
            <a:r>
              <a:rPr lang="es-CL" sz="3600" b="1" dirty="0" smtClean="0">
                <a:solidFill>
                  <a:srgbClr val="FFC000"/>
                </a:solidFill>
                <a:effectLst>
                  <a:outerShdw blurRad="38100" dist="38100" dir="2700000" algn="tl">
                    <a:srgbClr val="000000">
                      <a:alpha val="43137"/>
                    </a:srgbClr>
                  </a:outerShdw>
                </a:effectLst>
                <a:latin typeface="Impact" panose="020B0806030902050204" pitchFamily="34" charset="0"/>
              </a:rPr>
              <a:t>AfuA</a:t>
            </a:r>
            <a:endParaRPr lang="es-CL" sz="3600" b="1" dirty="0">
              <a:solidFill>
                <a:srgbClr val="FFC000"/>
              </a:solidFill>
              <a:effectLst>
                <a:outerShdw blurRad="38100" dist="38100" dir="2700000" algn="tl">
                  <a:srgbClr val="000000">
                    <a:alpha val="43137"/>
                  </a:srgbClr>
                </a:outerShdw>
              </a:effectLst>
              <a:latin typeface="Impact" panose="020B0806030902050204" pitchFamily="34" charset="0"/>
            </a:endParaRPr>
          </a:p>
        </p:txBody>
      </p:sp>
      <p:sp>
        <p:nvSpPr>
          <p:cNvPr id="11" name="10 CuadroTexto"/>
          <p:cNvSpPr txBox="1"/>
          <p:nvPr/>
        </p:nvSpPr>
        <p:spPr>
          <a:xfrm>
            <a:off x="2643698" y="3290526"/>
            <a:ext cx="1552348" cy="646331"/>
          </a:xfrm>
          <a:prstGeom prst="rect">
            <a:avLst/>
          </a:prstGeom>
          <a:noFill/>
        </p:spPr>
        <p:txBody>
          <a:bodyPr wrap="none" rtlCol="0">
            <a:spAutoFit/>
          </a:bodyPr>
          <a:lstStyle/>
          <a:p>
            <a:r>
              <a:rPr lang="es-CL" sz="3600" b="1" dirty="0" smtClean="0">
                <a:solidFill>
                  <a:srgbClr val="FF6600"/>
                </a:solidFill>
                <a:effectLst>
                  <a:outerShdw blurRad="38100" dist="38100" dir="2700000" algn="tl">
                    <a:srgbClr val="000000">
                      <a:alpha val="43137"/>
                    </a:srgbClr>
                  </a:outerShdw>
                </a:effectLst>
                <a:latin typeface="Impact" panose="020B0806030902050204" pitchFamily="34" charset="0"/>
              </a:rPr>
              <a:t>pRSETb</a:t>
            </a:r>
            <a:endParaRPr lang="es-CL" sz="3600" b="1" dirty="0">
              <a:solidFill>
                <a:srgbClr val="FF6600"/>
              </a:solidFill>
              <a:effectLst>
                <a:outerShdw blurRad="38100" dist="38100" dir="2700000" algn="tl">
                  <a:srgbClr val="000000">
                    <a:alpha val="43137"/>
                  </a:srgbClr>
                </a:outerShdw>
              </a:effectLst>
              <a:latin typeface="Impact" panose="020B0806030902050204" pitchFamily="34" charset="0"/>
            </a:endParaRPr>
          </a:p>
        </p:txBody>
      </p:sp>
      <p:sp>
        <p:nvSpPr>
          <p:cNvPr id="12" name="11 CuadroTexto"/>
          <p:cNvSpPr txBox="1"/>
          <p:nvPr/>
        </p:nvSpPr>
        <p:spPr>
          <a:xfrm>
            <a:off x="4005128" y="1166283"/>
            <a:ext cx="1170513" cy="646331"/>
          </a:xfrm>
          <a:prstGeom prst="rect">
            <a:avLst/>
          </a:prstGeom>
          <a:noFill/>
        </p:spPr>
        <p:txBody>
          <a:bodyPr wrap="none" rtlCol="0">
            <a:spAutoFit/>
          </a:bodyPr>
          <a:lstStyle/>
          <a:p>
            <a:r>
              <a:rPr lang="es-CL" sz="3600" b="1" dirty="0" smtClean="0">
                <a:solidFill>
                  <a:srgbClr val="00B0F0"/>
                </a:solidFill>
                <a:effectLst>
                  <a:outerShdw blurRad="38100" dist="38100" dir="2700000" algn="tl">
                    <a:srgbClr val="000000">
                      <a:alpha val="43137"/>
                    </a:srgbClr>
                  </a:outerShdw>
                </a:effectLst>
                <a:latin typeface="Impact" panose="020B0806030902050204" pitchFamily="34" charset="0"/>
              </a:rPr>
              <a:t>mTFP</a:t>
            </a:r>
            <a:endParaRPr lang="es-CL" sz="3600" b="1" dirty="0">
              <a:solidFill>
                <a:srgbClr val="00B0F0"/>
              </a:solidFill>
              <a:effectLst>
                <a:outerShdw blurRad="38100" dist="38100" dir="2700000" algn="tl">
                  <a:srgbClr val="000000">
                    <a:alpha val="43137"/>
                  </a:srgbClr>
                </a:outerShdw>
              </a:effectLst>
              <a:latin typeface="Impact" panose="020B0806030902050204" pitchFamily="34" charset="0"/>
            </a:endParaRPr>
          </a:p>
        </p:txBody>
      </p:sp>
      <p:sp>
        <p:nvSpPr>
          <p:cNvPr id="13" name="12 CuadroTexto"/>
          <p:cNvSpPr txBox="1"/>
          <p:nvPr/>
        </p:nvSpPr>
        <p:spPr>
          <a:xfrm>
            <a:off x="5023295" y="4573687"/>
            <a:ext cx="1364476" cy="646331"/>
          </a:xfrm>
          <a:prstGeom prst="rect">
            <a:avLst/>
          </a:prstGeom>
          <a:noFill/>
        </p:spPr>
        <p:txBody>
          <a:bodyPr wrap="none" rtlCol="0">
            <a:spAutoFit/>
          </a:bodyPr>
          <a:lstStyle/>
          <a:p>
            <a:r>
              <a:rPr lang="es-CL" sz="3600" b="1" dirty="0" smtClean="0">
                <a:solidFill>
                  <a:srgbClr val="FFFF00"/>
                </a:solidFill>
                <a:effectLst>
                  <a:outerShdw blurRad="38100" dist="38100" dir="2700000" algn="tl">
                    <a:srgbClr val="000000">
                      <a:alpha val="43137"/>
                    </a:srgbClr>
                  </a:outerShdw>
                </a:effectLst>
                <a:latin typeface="Impact" panose="020B0806030902050204" pitchFamily="34" charset="0"/>
              </a:rPr>
              <a:t>Venus</a:t>
            </a:r>
            <a:endParaRPr lang="es-CL" sz="3600" b="1" dirty="0">
              <a:solidFill>
                <a:srgbClr val="FFFF00"/>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3315107467"/>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29</a:t>
            </a:fld>
            <a:endParaRPr lang="es-CL"/>
          </a:p>
        </p:txBody>
      </p:sp>
      <p:sp>
        <p:nvSpPr>
          <p:cNvPr id="4" name="3 CuadroTexto"/>
          <p:cNvSpPr txBox="1"/>
          <p:nvPr/>
        </p:nvSpPr>
        <p:spPr>
          <a:xfrm>
            <a:off x="5887877" y="2348880"/>
            <a:ext cx="1027845" cy="646331"/>
          </a:xfrm>
          <a:prstGeom prst="rect">
            <a:avLst/>
          </a:prstGeom>
          <a:noFill/>
        </p:spPr>
        <p:txBody>
          <a:bodyPr wrap="none" rtlCol="0">
            <a:spAutoFit/>
          </a:bodyPr>
          <a:lstStyle/>
          <a:p>
            <a:r>
              <a:rPr lang="es-CL" sz="3600" b="1" dirty="0" smtClean="0">
                <a:solidFill>
                  <a:srgbClr val="FFC000"/>
                </a:solidFill>
                <a:effectLst>
                  <a:outerShdw blurRad="38100" dist="38100" dir="2700000" algn="tl">
                    <a:srgbClr val="000000">
                      <a:alpha val="43137"/>
                    </a:srgbClr>
                  </a:outerShdw>
                </a:effectLst>
                <a:latin typeface="Impact" panose="020B0806030902050204" pitchFamily="34" charset="0"/>
              </a:rPr>
              <a:t>AfuA</a:t>
            </a:r>
            <a:endParaRPr lang="es-CL" sz="3600" b="1" dirty="0">
              <a:solidFill>
                <a:srgbClr val="FFC000"/>
              </a:solidFill>
              <a:effectLst>
                <a:outerShdw blurRad="38100" dist="38100" dir="2700000" algn="tl">
                  <a:srgbClr val="000000">
                    <a:alpha val="43137"/>
                  </a:srgbClr>
                </a:outerShdw>
              </a:effectLst>
              <a:latin typeface="Impact" panose="020B0806030902050204" pitchFamily="34" charset="0"/>
            </a:endParaRPr>
          </a:p>
        </p:txBody>
      </p:sp>
      <p:sp>
        <p:nvSpPr>
          <p:cNvPr id="5" name="4 CuadroTexto"/>
          <p:cNvSpPr txBox="1"/>
          <p:nvPr/>
        </p:nvSpPr>
        <p:spPr>
          <a:xfrm>
            <a:off x="2643698" y="3290526"/>
            <a:ext cx="1552348" cy="646331"/>
          </a:xfrm>
          <a:prstGeom prst="rect">
            <a:avLst/>
          </a:prstGeom>
          <a:noFill/>
        </p:spPr>
        <p:txBody>
          <a:bodyPr wrap="none" rtlCol="0">
            <a:spAutoFit/>
          </a:bodyPr>
          <a:lstStyle/>
          <a:p>
            <a:r>
              <a:rPr lang="es-CL" sz="3600" b="1" dirty="0" smtClean="0">
                <a:solidFill>
                  <a:srgbClr val="FF6600"/>
                </a:solidFill>
                <a:effectLst>
                  <a:outerShdw blurRad="38100" dist="38100" dir="2700000" algn="tl">
                    <a:srgbClr val="000000">
                      <a:alpha val="43137"/>
                    </a:srgbClr>
                  </a:outerShdw>
                </a:effectLst>
                <a:latin typeface="Impact" panose="020B0806030902050204" pitchFamily="34" charset="0"/>
              </a:rPr>
              <a:t>pRSETb</a:t>
            </a:r>
            <a:endParaRPr lang="es-CL" sz="3600" b="1" dirty="0">
              <a:solidFill>
                <a:srgbClr val="FF6600"/>
              </a:solidFill>
              <a:effectLst>
                <a:outerShdw blurRad="38100" dist="38100" dir="2700000" algn="tl">
                  <a:srgbClr val="000000">
                    <a:alpha val="43137"/>
                  </a:srgbClr>
                </a:outerShdw>
              </a:effectLst>
              <a:latin typeface="Impact" panose="020B0806030902050204" pitchFamily="34" charset="0"/>
            </a:endParaRPr>
          </a:p>
        </p:txBody>
      </p:sp>
      <p:sp>
        <p:nvSpPr>
          <p:cNvPr id="6" name="5 CuadroTexto"/>
          <p:cNvSpPr txBox="1"/>
          <p:nvPr/>
        </p:nvSpPr>
        <p:spPr>
          <a:xfrm>
            <a:off x="4005128" y="1166283"/>
            <a:ext cx="1170513" cy="646331"/>
          </a:xfrm>
          <a:prstGeom prst="rect">
            <a:avLst/>
          </a:prstGeom>
          <a:noFill/>
        </p:spPr>
        <p:txBody>
          <a:bodyPr wrap="none" rtlCol="0">
            <a:spAutoFit/>
          </a:bodyPr>
          <a:lstStyle/>
          <a:p>
            <a:r>
              <a:rPr lang="es-CL" sz="3600" b="1" dirty="0" smtClean="0">
                <a:solidFill>
                  <a:srgbClr val="00B0F0"/>
                </a:solidFill>
                <a:effectLst>
                  <a:outerShdw blurRad="38100" dist="38100" dir="2700000" algn="tl">
                    <a:srgbClr val="000000">
                      <a:alpha val="43137"/>
                    </a:srgbClr>
                  </a:outerShdw>
                </a:effectLst>
                <a:latin typeface="Impact" panose="020B0806030902050204" pitchFamily="34" charset="0"/>
              </a:rPr>
              <a:t>mTFP</a:t>
            </a:r>
            <a:endParaRPr lang="es-CL" sz="3600" b="1" dirty="0">
              <a:solidFill>
                <a:srgbClr val="00B0F0"/>
              </a:solidFill>
              <a:effectLst>
                <a:outerShdw blurRad="38100" dist="38100" dir="2700000" algn="tl">
                  <a:srgbClr val="000000">
                    <a:alpha val="43137"/>
                  </a:srgbClr>
                </a:outerShdw>
              </a:effectLst>
              <a:latin typeface="Impact" panose="020B0806030902050204" pitchFamily="34" charset="0"/>
            </a:endParaRPr>
          </a:p>
        </p:txBody>
      </p:sp>
      <p:sp>
        <p:nvSpPr>
          <p:cNvPr id="7" name="6 CuadroTexto"/>
          <p:cNvSpPr txBox="1"/>
          <p:nvPr/>
        </p:nvSpPr>
        <p:spPr>
          <a:xfrm>
            <a:off x="5023295" y="4573687"/>
            <a:ext cx="1364476" cy="646331"/>
          </a:xfrm>
          <a:prstGeom prst="rect">
            <a:avLst/>
          </a:prstGeom>
          <a:noFill/>
        </p:spPr>
        <p:txBody>
          <a:bodyPr wrap="none" rtlCol="0">
            <a:spAutoFit/>
          </a:bodyPr>
          <a:lstStyle/>
          <a:p>
            <a:r>
              <a:rPr lang="es-CL" sz="3600" b="1" dirty="0" smtClean="0">
                <a:solidFill>
                  <a:srgbClr val="FFFF00"/>
                </a:solidFill>
                <a:effectLst>
                  <a:outerShdw blurRad="38100" dist="38100" dir="2700000" algn="tl">
                    <a:srgbClr val="000000">
                      <a:alpha val="43137"/>
                    </a:srgbClr>
                  </a:outerShdw>
                </a:effectLst>
                <a:latin typeface="Impact" panose="020B0806030902050204" pitchFamily="34" charset="0"/>
              </a:rPr>
              <a:t>Venus</a:t>
            </a:r>
            <a:endParaRPr lang="es-CL" sz="3600" b="1" dirty="0">
              <a:solidFill>
                <a:srgbClr val="FFFF00"/>
              </a:solidFill>
              <a:effectLst>
                <a:outerShdw blurRad="38100" dist="38100" dir="2700000" algn="tl">
                  <a:srgbClr val="000000">
                    <a:alpha val="43137"/>
                  </a:srgbClr>
                </a:outerShdw>
              </a:effectLst>
              <a:latin typeface="Impact" panose="020B0806030902050204" pitchFamily="34" charset="0"/>
            </a:endParaRPr>
          </a:p>
        </p:txBody>
      </p:sp>
      <p:sp>
        <p:nvSpPr>
          <p:cNvPr id="11" name="10 CuadroTexto"/>
          <p:cNvSpPr txBox="1"/>
          <p:nvPr/>
        </p:nvSpPr>
        <p:spPr>
          <a:xfrm>
            <a:off x="539552" y="437350"/>
            <a:ext cx="1410964" cy="646331"/>
          </a:xfrm>
          <a:prstGeom prst="rect">
            <a:avLst/>
          </a:prstGeom>
          <a:noFill/>
        </p:spPr>
        <p:txBody>
          <a:bodyPr wrap="none" rtlCol="0">
            <a:spAutoFit/>
          </a:bodyPr>
          <a:lstStyle/>
          <a:p>
            <a:r>
              <a:rPr lang="es-CL" sz="3600" b="1" dirty="0" smtClean="0">
                <a:solidFill>
                  <a:srgbClr val="92D050"/>
                </a:solidFill>
                <a:effectLst>
                  <a:outerShdw blurRad="38100" dist="38100" dir="2700000" algn="tl">
                    <a:srgbClr val="000000">
                      <a:alpha val="43137"/>
                    </a:srgbClr>
                  </a:outerShdw>
                </a:effectLst>
                <a:latin typeface="Impact" panose="020B0806030902050204" pitchFamily="34" charset="0"/>
              </a:rPr>
              <a:t>BamHi</a:t>
            </a:r>
            <a:endParaRPr lang="es-CL" sz="3600" b="1" dirty="0">
              <a:solidFill>
                <a:srgbClr val="92D050"/>
              </a:solidFill>
              <a:effectLst>
                <a:outerShdw blurRad="38100" dist="38100" dir="2700000" algn="tl">
                  <a:srgbClr val="000000">
                    <a:alpha val="43137"/>
                  </a:srgbClr>
                </a:outerShdw>
              </a:effectLst>
              <a:latin typeface="Impact" panose="020B0806030902050204" pitchFamily="34" charset="0"/>
            </a:endParaRPr>
          </a:p>
        </p:txBody>
      </p:sp>
      <p:sp>
        <p:nvSpPr>
          <p:cNvPr id="12" name="11 CuadroTexto"/>
          <p:cNvSpPr txBox="1"/>
          <p:nvPr/>
        </p:nvSpPr>
        <p:spPr>
          <a:xfrm>
            <a:off x="2042737" y="5821349"/>
            <a:ext cx="1430200" cy="646331"/>
          </a:xfrm>
          <a:prstGeom prst="rect">
            <a:avLst/>
          </a:prstGeom>
          <a:noFill/>
        </p:spPr>
        <p:txBody>
          <a:bodyPr wrap="none" rtlCol="0">
            <a:spAutoFit/>
          </a:bodyPr>
          <a:lstStyle/>
          <a:p>
            <a:r>
              <a:rPr lang="es-CL" sz="3600" b="1" dirty="0" smtClean="0">
                <a:solidFill>
                  <a:srgbClr val="92D050"/>
                </a:solidFill>
                <a:effectLst>
                  <a:outerShdw blurRad="38100" dist="38100" dir="2700000" algn="tl">
                    <a:srgbClr val="000000">
                      <a:alpha val="43137"/>
                    </a:srgbClr>
                  </a:outerShdw>
                </a:effectLst>
                <a:latin typeface="Impact" panose="020B0806030902050204" pitchFamily="34" charset="0"/>
              </a:rPr>
              <a:t>Hindiii</a:t>
            </a:r>
            <a:endParaRPr lang="es-CL" sz="3600" b="1" dirty="0">
              <a:solidFill>
                <a:srgbClr val="92D050"/>
              </a:solidFill>
              <a:effectLst>
                <a:outerShdw blurRad="38100" dist="38100" dir="2700000" algn="tl">
                  <a:srgbClr val="000000">
                    <a:alpha val="43137"/>
                  </a:srgbClr>
                </a:outerShdw>
              </a:effectLst>
              <a:latin typeface="Impact" panose="020B0806030902050204" pitchFamily="34" charset="0"/>
            </a:endParaRPr>
          </a:p>
        </p:txBody>
      </p:sp>
      <p:pic>
        <p:nvPicPr>
          <p:cNvPr id="16"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03004" y="338138"/>
            <a:ext cx="7038975" cy="6181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0" b="100000" l="0" r="100000">
                        <a14:backgroundMark x1="42896" y1="10015" x2="52097" y2="8320"/>
                        <a14:backgroundMark x1="72260" y1="12789" x2="85521" y2="34515"/>
                        <a14:backgroundMark x1="80650" y1="74114" x2="72260" y2="85670"/>
                      </a14:backgroundRemoval>
                    </a14:imgEffect>
                    <a14:imgEffect>
                      <a14:artisticTexturizer/>
                    </a14:imgEffect>
                  </a14:imgLayer>
                </a14:imgProps>
              </a:ext>
              <a:ext uri="{28A0092B-C50C-407E-A947-70E740481C1C}">
                <a14:useLocalDpi xmlns:a14="http://schemas.microsoft.com/office/drawing/2010/main" val="0"/>
              </a:ext>
            </a:extLst>
          </a:blip>
          <a:srcRect l="6537" t="8622" r="48910"/>
          <a:stretch/>
        </p:blipFill>
        <p:spPr bwMode="auto">
          <a:xfrm>
            <a:off x="1872252" y="871140"/>
            <a:ext cx="3136054" cy="5648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C:\Users\Isi\AppData\Local\Microsoft\Windows\INetCache\IE\AJ3VRTWZ\nicubunu-Scissors[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492222">
            <a:off x="2526121" y="359781"/>
            <a:ext cx="617467" cy="10227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Isi\AppData\Local\Microsoft\Windows\INetCache\IE\AJ3VRTWZ\nicubunu-Scissors[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812926">
            <a:off x="4069089" y="5517672"/>
            <a:ext cx="617467" cy="1022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29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3</a:t>
            </a:fld>
            <a:endParaRPr lang="es-CL"/>
          </a:p>
        </p:txBody>
      </p:sp>
      <p:pic>
        <p:nvPicPr>
          <p:cNvPr id="4100" name="Picture 4" descr="Resultado de imagen para rutas metabolic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984" y="579437"/>
            <a:ext cx="7620000" cy="5715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3" name="2 Entrada de lápiz"/>
              <p14:cNvContentPartPr/>
              <p14:nvPr/>
            </p14:nvContentPartPr>
            <p14:xfrm>
              <a:off x="6527880" y="6259680"/>
              <a:ext cx="277200" cy="178920"/>
            </p14:xfrm>
          </p:contentPart>
        </mc:Choice>
        <mc:Fallback xmlns="">
          <p:pic>
            <p:nvPicPr>
              <p:cNvPr id="3" name="2 Entrada de lápiz"/>
              <p:cNvPicPr/>
              <p:nvPr/>
            </p:nvPicPr>
            <p:blipFill>
              <a:blip r:embed="rId5"/>
              <a:stretch>
                <a:fillRect/>
              </a:stretch>
            </p:blipFill>
            <p:spPr>
              <a:xfrm>
                <a:off x="6518520" y="6250320"/>
                <a:ext cx="295920" cy="197640"/>
              </a:xfrm>
              <a:prstGeom prst="rect">
                <a:avLst/>
              </a:prstGeom>
            </p:spPr>
          </p:pic>
        </mc:Fallback>
      </mc:AlternateContent>
      <p:sp>
        <p:nvSpPr>
          <p:cNvPr id="4" name="3 CuadroTexto"/>
          <p:cNvSpPr txBox="1"/>
          <p:nvPr/>
        </p:nvSpPr>
        <p:spPr>
          <a:xfrm>
            <a:off x="6805080" y="6191672"/>
            <a:ext cx="1184940" cy="369332"/>
          </a:xfrm>
          <a:prstGeom prst="rect">
            <a:avLst/>
          </a:prstGeom>
          <a:noFill/>
        </p:spPr>
        <p:txBody>
          <a:bodyPr wrap="none" rtlCol="0">
            <a:spAutoFit/>
          </a:bodyPr>
          <a:lstStyle/>
          <a:p>
            <a:r>
              <a:rPr lang="es-CL" dirty="0" smtClean="0"/>
              <a:t>Glicólisis</a:t>
            </a:r>
            <a:endParaRPr lang="es-CL" dirty="0"/>
          </a:p>
        </p:txBody>
      </p:sp>
      <p:sp>
        <p:nvSpPr>
          <p:cNvPr id="5" name="Elipse 4"/>
          <p:cNvSpPr/>
          <p:nvPr/>
        </p:nvSpPr>
        <p:spPr>
          <a:xfrm>
            <a:off x="3491880" y="1052736"/>
            <a:ext cx="936104" cy="273630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70084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30</a:t>
            </a:fld>
            <a:endParaRPr lang="es-CL"/>
          </a:p>
        </p:txBody>
      </p:sp>
      <p:pic>
        <p:nvPicPr>
          <p:cNvPr id="3"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backgroundMark x1="11096" y1="46225" x2="11096" y2="53775"/>
                        <a14:backgroundMark x1="14479" y1="31587" x2="11096" y2="39137"/>
                        <a14:backgroundMark x1="22733" y1="15871" x2="20839" y2="23883"/>
                        <a14:backgroundMark x1="14750" y1="70108" x2="26658" y2="83513"/>
                        <a14:backgroundMark x1="34235" y1="89368" x2="42219" y2="91834"/>
                        <a14:backgroundMark x1="43572" y1="92142" x2="45332" y2="92142"/>
                      </a14:backgroundRemoval>
                    </a14:imgEffect>
                  </a14:imgLayer>
                </a14:imgProps>
              </a:ext>
              <a:ext uri="{28A0092B-C50C-407E-A947-70E740481C1C}">
                <a14:useLocalDpi xmlns:a14="http://schemas.microsoft.com/office/drawing/2010/main" val="0"/>
              </a:ext>
            </a:extLst>
          </a:blip>
          <a:srcRect/>
          <a:stretch>
            <a:fillRect/>
          </a:stretch>
        </p:blipFill>
        <p:spPr bwMode="auto">
          <a:xfrm>
            <a:off x="1403648" y="332656"/>
            <a:ext cx="7038975" cy="6181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5887877" y="2348880"/>
            <a:ext cx="1027845" cy="646331"/>
          </a:xfrm>
          <a:prstGeom prst="rect">
            <a:avLst/>
          </a:prstGeom>
          <a:noFill/>
        </p:spPr>
        <p:txBody>
          <a:bodyPr wrap="none" rtlCol="0">
            <a:spAutoFit/>
          </a:bodyPr>
          <a:lstStyle/>
          <a:p>
            <a:r>
              <a:rPr lang="es-CL" sz="3600" b="1" dirty="0" smtClean="0">
                <a:solidFill>
                  <a:srgbClr val="FFC000"/>
                </a:solidFill>
                <a:effectLst>
                  <a:outerShdw blurRad="38100" dist="38100" dir="2700000" algn="tl">
                    <a:srgbClr val="000000">
                      <a:alpha val="43137"/>
                    </a:srgbClr>
                  </a:outerShdw>
                </a:effectLst>
                <a:latin typeface="Impact" panose="020B0806030902050204" pitchFamily="34" charset="0"/>
              </a:rPr>
              <a:t>AfuA</a:t>
            </a:r>
            <a:endParaRPr lang="es-CL" sz="3600" b="1" dirty="0">
              <a:solidFill>
                <a:srgbClr val="FFC000"/>
              </a:solidFill>
              <a:effectLst>
                <a:outerShdw blurRad="38100" dist="38100" dir="2700000" algn="tl">
                  <a:srgbClr val="000000">
                    <a:alpha val="43137"/>
                  </a:srgbClr>
                </a:outerShdw>
              </a:effectLst>
              <a:latin typeface="Impact" panose="020B0806030902050204" pitchFamily="34" charset="0"/>
            </a:endParaRPr>
          </a:p>
        </p:txBody>
      </p:sp>
      <p:sp>
        <p:nvSpPr>
          <p:cNvPr id="5" name="4 CuadroTexto"/>
          <p:cNvSpPr txBox="1"/>
          <p:nvPr/>
        </p:nvSpPr>
        <p:spPr>
          <a:xfrm>
            <a:off x="4005128" y="1166283"/>
            <a:ext cx="1170513" cy="646331"/>
          </a:xfrm>
          <a:prstGeom prst="rect">
            <a:avLst/>
          </a:prstGeom>
          <a:noFill/>
        </p:spPr>
        <p:txBody>
          <a:bodyPr wrap="none" rtlCol="0">
            <a:spAutoFit/>
          </a:bodyPr>
          <a:lstStyle/>
          <a:p>
            <a:r>
              <a:rPr lang="es-CL" sz="3600" b="1" dirty="0" smtClean="0">
                <a:solidFill>
                  <a:srgbClr val="00B0F0"/>
                </a:solidFill>
                <a:effectLst>
                  <a:outerShdw blurRad="38100" dist="38100" dir="2700000" algn="tl">
                    <a:srgbClr val="000000">
                      <a:alpha val="43137"/>
                    </a:srgbClr>
                  </a:outerShdw>
                </a:effectLst>
                <a:latin typeface="Impact" panose="020B0806030902050204" pitchFamily="34" charset="0"/>
              </a:rPr>
              <a:t>mTFP</a:t>
            </a:r>
            <a:endParaRPr lang="es-CL" sz="3600" b="1" dirty="0">
              <a:solidFill>
                <a:srgbClr val="00B0F0"/>
              </a:solidFill>
              <a:effectLst>
                <a:outerShdw blurRad="38100" dist="38100" dir="2700000" algn="tl">
                  <a:srgbClr val="000000">
                    <a:alpha val="43137"/>
                  </a:srgbClr>
                </a:outerShdw>
              </a:effectLst>
              <a:latin typeface="Impact" panose="020B0806030902050204" pitchFamily="34" charset="0"/>
            </a:endParaRPr>
          </a:p>
        </p:txBody>
      </p:sp>
      <p:sp>
        <p:nvSpPr>
          <p:cNvPr id="6" name="5 CuadroTexto"/>
          <p:cNvSpPr txBox="1"/>
          <p:nvPr/>
        </p:nvSpPr>
        <p:spPr>
          <a:xfrm>
            <a:off x="5023295" y="4573687"/>
            <a:ext cx="1364476" cy="646331"/>
          </a:xfrm>
          <a:prstGeom prst="rect">
            <a:avLst/>
          </a:prstGeom>
          <a:noFill/>
        </p:spPr>
        <p:txBody>
          <a:bodyPr wrap="none" rtlCol="0">
            <a:spAutoFit/>
          </a:bodyPr>
          <a:lstStyle/>
          <a:p>
            <a:r>
              <a:rPr lang="es-CL" sz="3600" b="1" dirty="0" smtClean="0">
                <a:solidFill>
                  <a:srgbClr val="FFFF00"/>
                </a:solidFill>
                <a:effectLst>
                  <a:outerShdw blurRad="38100" dist="38100" dir="2700000" algn="tl">
                    <a:srgbClr val="000000">
                      <a:alpha val="43137"/>
                    </a:srgbClr>
                  </a:outerShdw>
                </a:effectLst>
                <a:latin typeface="Impact" panose="020B0806030902050204" pitchFamily="34" charset="0"/>
              </a:rPr>
              <a:t>Venus</a:t>
            </a:r>
            <a:endParaRPr lang="es-CL" sz="3600" b="1" dirty="0">
              <a:solidFill>
                <a:srgbClr val="FFFF00"/>
              </a:solidFill>
              <a:effectLst>
                <a:outerShdw blurRad="38100" dist="38100" dir="2700000" algn="tl">
                  <a:srgbClr val="000000">
                    <a:alpha val="43137"/>
                  </a:srgbClr>
                </a:outerShdw>
              </a:effectLst>
              <a:latin typeface="Impact" panose="020B0806030902050204" pitchFamily="34" charset="0"/>
            </a:endParaRPr>
          </a:p>
        </p:txBody>
      </p:sp>
      <p:sp>
        <p:nvSpPr>
          <p:cNvPr id="7" name="6 CuadroTexto"/>
          <p:cNvSpPr txBox="1"/>
          <p:nvPr/>
        </p:nvSpPr>
        <p:spPr>
          <a:xfrm>
            <a:off x="1979712" y="1166283"/>
            <a:ext cx="1410964" cy="646331"/>
          </a:xfrm>
          <a:prstGeom prst="rect">
            <a:avLst/>
          </a:prstGeom>
          <a:noFill/>
        </p:spPr>
        <p:txBody>
          <a:bodyPr wrap="none" rtlCol="0">
            <a:spAutoFit/>
          </a:bodyPr>
          <a:lstStyle/>
          <a:p>
            <a:r>
              <a:rPr lang="es-CL" sz="3600" b="1" dirty="0" smtClean="0">
                <a:solidFill>
                  <a:srgbClr val="92D050"/>
                </a:solidFill>
                <a:effectLst>
                  <a:outerShdw blurRad="38100" dist="38100" dir="2700000" algn="tl">
                    <a:srgbClr val="000000">
                      <a:alpha val="43137"/>
                    </a:srgbClr>
                  </a:outerShdw>
                </a:effectLst>
                <a:latin typeface="Impact" panose="020B0806030902050204" pitchFamily="34" charset="0"/>
              </a:rPr>
              <a:t>BamHi</a:t>
            </a:r>
            <a:endParaRPr lang="es-CL" sz="3600" b="1" dirty="0">
              <a:solidFill>
                <a:srgbClr val="92D050"/>
              </a:solidFill>
              <a:effectLst>
                <a:outerShdw blurRad="38100" dist="38100" dir="2700000" algn="tl">
                  <a:srgbClr val="000000">
                    <a:alpha val="43137"/>
                  </a:srgbClr>
                </a:outerShdw>
              </a:effectLst>
              <a:latin typeface="Impact" panose="020B0806030902050204" pitchFamily="34" charset="0"/>
            </a:endParaRPr>
          </a:p>
        </p:txBody>
      </p:sp>
      <p:sp>
        <p:nvSpPr>
          <p:cNvPr id="8" name="7 CuadroTexto"/>
          <p:cNvSpPr txBox="1"/>
          <p:nvPr/>
        </p:nvSpPr>
        <p:spPr>
          <a:xfrm>
            <a:off x="3390676" y="5661248"/>
            <a:ext cx="1430200" cy="646331"/>
          </a:xfrm>
          <a:prstGeom prst="rect">
            <a:avLst/>
          </a:prstGeom>
          <a:noFill/>
        </p:spPr>
        <p:txBody>
          <a:bodyPr wrap="none" rtlCol="0">
            <a:spAutoFit/>
          </a:bodyPr>
          <a:lstStyle/>
          <a:p>
            <a:r>
              <a:rPr lang="es-CL" sz="3600" b="1" dirty="0" smtClean="0">
                <a:solidFill>
                  <a:srgbClr val="92D050"/>
                </a:solidFill>
                <a:effectLst>
                  <a:outerShdw blurRad="38100" dist="38100" dir="2700000" algn="tl">
                    <a:srgbClr val="000000">
                      <a:alpha val="43137"/>
                    </a:srgbClr>
                  </a:outerShdw>
                </a:effectLst>
                <a:latin typeface="Impact" panose="020B0806030902050204" pitchFamily="34" charset="0"/>
              </a:rPr>
              <a:t>Hindiii</a:t>
            </a:r>
            <a:endParaRPr lang="es-CL" sz="3600" b="1" dirty="0">
              <a:solidFill>
                <a:srgbClr val="92D050"/>
              </a:solidFill>
              <a:effectLst>
                <a:outerShdw blurRad="38100" dist="38100" dir="2700000" algn="tl">
                  <a:srgbClr val="000000">
                    <a:alpha val="43137"/>
                  </a:srgbClr>
                </a:outerShdw>
              </a:effectLst>
              <a:latin typeface="Impact" panose="020B0806030902050204" pitchFamily="34" charset="0"/>
            </a:endParaRPr>
          </a:p>
        </p:txBody>
      </p:sp>
      <p:cxnSp>
        <p:nvCxnSpPr>
          <p:cNvPr id="10" name="9 Conector recto"/>
          <p:cNvCxnSpPr/>
          <p:nvPr/>
        </p:nvCxnSpPr>
        <p:spPr>
          <a:xfrm flipH="1">
            <a:off x="4005128" y="3398349"/>
            <a:ext cx="3240360" cy="0"/>
          </a:xfrm>
          <a:prstGeom prst="line">
            <a:avLst/>
          </a:prstGeom>
          <a:ln w="38100">
            <a:solidFill>
              <a:srgbClr val="FFC000"/>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10 CuadroTexto"/>
          <p:cNvSpPr txBox="1"/>
          <p:nvPr/>
        </p:nvSpPr>
        <p:spPr>
          <a:xfrm>
            <a:off x="1904871" y="3012830"/>
            <a:ext cx="2193229" cy="954107"/>
          </a:xfrm>
          <a:prstGeom prst="rect">
            <a:avLst/>
          </a:prstGeom>
          <a:noFill/>
        </p:spPr>
        <p:txBody>
          <a:bodyPr wrap="none" rtlCol="0">
            <a:spAutoFit/>
          </a:bodyPr>
          <a:lstStyle/>
          <a:p>
            <a:r>
              <a:rPr lang="es-CL" sz="2800" dirty="0" smtClean="0">
                <a:solidFill>
                  <a:srgbClr val="FFC000"/>
                </a:solidFill>
                <a:effectLst>
                  <a:outerShdw blurRad="38100" dist="38100" dir="2700000" algn="tl">
                    <a:srgbClr val="000000">
                      <a:alpha val="43137"/>
                    </a:srgbClr>
                  </a:outerShdw>
                </a:effectLst>
                <a:latin typeface="Bradley Hand ITC" panose="03070402050302030203" pitchFamily="66" charset="0"/>
              </a:rPr>
              <a:t>“modificado” </a:t>
            </a:r>
          </a:p>
          <a:p>
            <a:r>
              <a:rPr lang="es-CL" sz="2800" dirty="0" smtClean="0">
                <a:solidFill>
                  <a:srgbClr val="FFC000"/>
                </a:solidFill>
                <a:effectLst>
                  <a:outerShdw blurRad="38100" dist="38100" dir="2700000" algn="tl">
                    <a:srgbClr val="000000">
                      <a:alpha val="43137"/>
                    </a:srgbClr>
                  </a:outerShdw>
                </a:effectLst>
                <a:latin typeface="Bradley Hand ITC" panose="03070402050302030203" pitchFamily="66" charset="0"/>
              </a:rPr>
              <a:t>AfuA S37D</a:t>
            </a:r>
            <a:endParaRPr lang="es-CL" sz="2800" dirty="0">
              <a:solidFill>
                <a:srgbClr val="FFC000"/>
              </a:solidFill>
              <a:effectLst>
                <a:outerShdw blurRad="38100" dist="38100" dir="2700000" algn="tl">
                  <a:srgbClr val="000000">
                    <a:alpha val="43137"/>
                  </a:srgbClr>
                </a:outerShdw>
              </a:effectLst>
              <a:latin typeface="Bradley Hand ITC" panose="03070402050302030203" pitchFamily="66" charset="0"/>
            </a:endParaRPr>
          </a:p>
        </p:txBody>
      </p:sp>
    </p:spTree>
    <p:extLst>
      <p:ext uri="{BB962C8B-B14F-4D97-AF65-F5344CB8AC3E}">
        <p14:creationId xmlns:p14="http://schemas.microsoft.com/office/powerpoint/2010/main" val="289300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31</a:t>
            </a:fld>
            <a:endParaRPr lang="es-CL"/>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1" y="980727"/>
            <a:ext cx="3449839" cy="3276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7 Conector recto"/>
          <p:cNvCxnSpPr/>
          <p:nvPr/>
        </p:nvCxnSpPr>
        <p:spPr>
          <a:xfrm>
            <a:off x="2663788" y="4256804"/>
            <a:ext cx="0" cy="993324"/>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9" name="8 Conector recto"/>
          <p:cNvCxnSpPr>
            <a:stCxn id="10243" idx="2"/>
          </p:cNvCxnSpPr>
          <p:nvPr/>
        </p:nvCxnSpPr>
        <p:spPr>
          <a:xfrm flipH="1">
            <a:off x="6584950" y="4256804"/>
            <a:ext cx="1" cy="993324"/>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10" name="9 Conector recto"/>
          <p:cNvCxnSpPr/>
          <p:nvPr/>
        </p:nvCxnSpPr>
        <p:spPr>
          <a:xfrm>
            <a:off x="2663788" y="5250128"/>
            <a:ext cx="3921162" cy="0"/>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11" name="10 Conector recto"/>
          <p:cNvCxnSpPr/>
          <p:nvPr/>
        </p:nvCxnSpPr>
        <p:spPr>
          <a:xfrm>
            <a:off x="4860030" y="5250128"/>
            <a:ext cx="0" cy="1296144"/>
          </a:xfrm>
          <a:prstGeom prst="line">
            <a:avLst/>
          </a:prstGeom>
          <a:ln/>
        </p:spPr>
        <p:style>
          <a:lnRef idx="2">
            <a:schemeClr val="accent6"/>
          </a:lnRef>
          <a:fillRef idx="0">
            <a:schemeClr val="accent6"/>
          </a:fillRef>
          <a:effectRef idx="1">
            <a:schemeClr val="accent6"/>
          </a:effectRef>
          <a:fontRef idx="minor">
            <a:schemeClr val="tx1"/>
          </a:fontRef>
        </p:style>
      </p:cxnSp>
      <p:pic>
        <p:nvPicPr>
          <p:cNvPr id="1028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646" y="980726"/>
            <a:ext cx="3586283" cy="3276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9883715"/>
      </p:ext>
    </p:extLst>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32</a:t>
            </a:fld>
            <a:endParaRPr lang="es-CL"/>
          </a:p>
        </p:txBody>
      </p:sp>
      <p:pic>
        <p:nvPicPr>
          <p:cNvPr id="1126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89883" l="9990" r="100000"/>
                    </a14:imgEffect>
                  </a14:imgLayer>
                </a14:imgProps>
              </a:ext>
              <a:ext uri="{28A0092B-C50C-407E-A947-70E740481C1C}">
                <a14:useLocalDpi xmlns:a14="http://schemas.microsoft.com/office/drawing/2010/main" val="0"/>
              </a:ext>
            </a:extLst>
          </a:blip>
          <a:srcRect l="18847" t="5732" r="10897" b="10882"/>
          <a:stretch/>
        </p:blipFill>
        <p:spPr bwMode="auto">
          <a:xfrm>
            <a:off x="1274617" y="373150"/>
            <a:ext cx="6497783" cy="6123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5873848" y="2651798"/>
            <a:ext cx="1027845" cy="646331"/>
          </a:xfrm>
          <a:prstGeom prst="rect">
            <a:avLst/>
          </a:prstGeom>
          <a:noFill/>
        </p:spPr>
        <p:txBody>
          <a:bodyPr wrap="none" rtlCol="0">
            <a:spAutoFit/>
          </a:bodyPr>
          <a:lstStyle/>
          <a:p>
            <a:r>
              <a:rPr lang="es-CL" sz="3600" b="1" dirty="0" smtClean="0">
                <a:solidFill>
                  <a:srgbClr val="FFC000"/>
                </a:solidFill>
                <a:effectLst>
                  <a:outerShdw blurRad="38100" dist="38100" dir="2700000" algn="tl">
                    <a:srgbClr val="000000">
                      <a:alpha val="43137"/>
                    </a:srgbClr>
                  </a:outerShdw>
                </a:effectLst>
                <a:latin typeface="Impact" panose="020B0806030902050204" pitchFamily="34" charset="0"/>
              </a:rPr>
              <a:t>AfuA</a:t>
            </a:r>
            <a:endParaRPr lang="es-CL" sz="3600" b="1" dirty="0">
              <a:solidFill>
                <a:srgbClr val="FFC000"/>
              </a:solidFill>
              <a:effectLst>
                <a:outerShdw blurRad="38100" dist="38100" dir="2700000" algn="tl">
                  <a:srgbClr val="000000">
                    <a:alpha val="43137"/>
                  </a:srgbClr>
                </a:outerShdw>
              </a:effectLst>
              <a:latin typeface="Impact" panose="020B0806030902050204" pitchFamily="34" charset="0"/>
            </a:endParaRPr>
          </a:p>
        </p:txBody>
      </p:sp>
      <p:sp>
        <p:nvSpPr>
          <p:cNvPr id="6" name="5 CuadroTexto"/>
          <p:cNvSpPr txBox="1"/>
          <p:nvPr/>
        </p:nvSpPr>
        <p:spPr>
          <a:xfrm>
            <a:off x="4005128" y="1166283"/>
            <a:ext cx="1170513" cy="646331"/>
          </a:xfrm>
          <a:prstGeom prst="rect">
            <a:avLst/>
          </a:prstGeom>
          <a:noFill/>
        </p:spPr>
        <p:txBody>
          <a:bodyPr wrap="none" rtlCol="0">
            <a:spAutoFit/>
          </a:bodyPr>
          <a:lstStyle/>
          <a:p>
            <a:r>
              <a:rPr lang="es-CL" sz="3600" b="1" dirty="0" smtClean="0">
                <a:solidFill>
                  <a:srgbClr val="00B0F0"/>
                </a:solidFill>
                <a:effectLst>
                  <a:outerShdw blurRad="38100" dist="38100" dir="2700000" algn="tl">
                    <a:srgbClr val="000000">
                      <a:alpha val="43137"/>
                    </a:srgbClr>
                  </a:outerShdw>
                </a:effectLst>
                <a:latin typeface="Impact" panose="020B0806030902050204" pitchFamily="34" charset="0"/>
              </a:rPr>
              <a:t>mTFP</a:t>
            </a:r>
            <a:endParaRPr lang="es-CL" sz="3600" b="1" dirty="0">
              <a:solidFill>
                <a:srgbClr val="00B0F0"/>
              </a:solidFill>
              <a:effectLst>
                <a:outerShdw blurRad="38100" dist="38100" dir="2700000" algn="tl">
                  <a:srgbClr val="000000">
                    <a:alpha val="43137"/>
                  </a:srgbClr>
                </a:outerShdw>
              </a:effectLst>
              <a:latin typeface="Impact" panose="020B0806030902050204" pitchFamily="34" charset="0"/>
            </a:endParaRPr>
          </a:p>
        </p:txBody>
      </p:sp>
      <p:sp>
        <p:nvSpPr>
          <p:cNvPr id="7" name="6 CuadroTexto"/>
          <p:cNvSpPr txBox="1"/>
          <p:nvPr/>
        </p:nvSpPr>
        <p:spPr>
          <a:xfrm>
            <a:off x="5023295" y="4573687"/>
            <a:ext cx="1364476" cy="646331"/>
          </a:xfrm>
          <a:prstGeom prst="rect">
            <a:avLst/>
          </a:prstGeom>
          <a:noFill/>
        </p:spPr>
        <p:txBody>
          <a:bodyPr wrap="none" rtlCol="0">
            <a:spAutoFit/>
          </a:bodyPr>
          <a:lstStyle/>
          <a:p>
            <a:r>
              <a:rPr lang="es-CL" sz="3600" b="1" dirty="0" smtClean="0">
                <a:solidFill>
                  <a:srgbClr val="FFFF00"/>
                </a:solidFill>
                <a:effectLst>
                  <a:outerShdw blurRad="38100" dist="38100" dir="2700000" algn="tl">
                    <a:srgbClr val="000000">
                      <a:alpha val="43137"/>
                    </a:srgbClr>
                  </a:outerShdw>
                </a:effectLst>
                <a:latin typeface="Impact" panose="020B0806030902050204" pitchFamily="34" charset="0"/>
              </a:rPr>
              <a:t>Venus</a:t>
            </a:r>
            <a:endParaRPr lang="es-CL" sz="3600" b="1" dirty="0">
              <a:solidFill>
                <a:srgbClr val="FFFF00"/>
              </a:solidFill>
              <a:effectLst>
                <a:outerShdw blurRad="38100" dist="38100" dir="2700000" algn="tl">
                  <a:srgbClr val="000000">
                    <a:alpha val="43137"/>
                  </a:srgbClr>
                </a:outerShdw>
              </a:effectLst>
              <a:latin typeface="Impact" panose="020B0806030902050204" pitchFamily="34" charset="0"/>
            </a:endParaRPr>
          </a:p>
        </p:txBody>
      </p:sp>
      <p:sp>
        <p:nvSpPr>
          <p:cNvPr id="8" name="7 CuadroTexto"/>
          <p:cNvSpPr txBox="1"/>
          <p:nvPr/>
        </p:nvSpPr>
        <p:spPr>
          <a:xfrm>
            <a:off x="2267744" y="3430813"/>
            <a:ext cx="2036135" cy="646331"/>
          </a:xfrm>
          <a:prstGeom prst="rect">
            <a:avLst/>
          </a:prstGeom>
          <a:noFill/>
        </p:spPr>
        <p:txBody>
          <a:bodyPr wrap="none" rtlCol="0">
            <a:spAutoFit/>
          </a:bodyPr>
          <a:lstStyle/>
          <a:p>
            <a:r>
              <a:rPr lang="es-CL" sz="3600" b="1" dirty="0" smtClean="0">
                <a:solidFill>
                  <a:schemeClr val="accent5">
                    <a:lumMod val="40000"/>
                    <a:lumOff val="60000"/>
                  </a:schemeClr>
                </a:solidFill>
                <a:effectLst>
                  <a:outerShdw blurRad="38100" dist="38100" dir="2700000" algn="tl">
                    <a:srgbClr val="000000">
                      <a:alpha val="43137"/>
                    </a:srgbClr>
                  </a:outerShdw>
                </a:effectLst>
                <a:latin typeface="Impact" panose="020B0806030902050204" pitchFamily="34" charset="0"/>
              </a:rPr>
              <a:t>pcDNA3.1-</a:t>
            </a:r>
            <a:endParaRPr lang="es-CL" sz="3600" b="1" dirty="0">
              <a:solidFill>
                <a:schemeClr val="accent5">
                  <a:lumMod val="40000"/>
                  <a:lumOff val="60000"/>
                </a:schemeClr>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3136826295"/>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33</a:t>
            </a:fld>
            <a:endParaRPr lang="es-CL"/>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4267" y="3497080"/>
            <a:ext cx="1890990" cy="3360920"/>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6381" y="-8024"/>
            <a:ext cx="1223576" cy="2175246"/>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0500" y="-24297"/>
            <a:ext cx="1761052" cy="3130759"/>
          </a:xfrm>
          <a:prstGeom prst="rect">
            <a:avLst/>
          </a:prstGeom>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6" y="3314247"/>
            <a:ext cx="1554305" cy="2763209"/>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0249" y="2460008"/>
            <a:ext cx="961019" cy="1708479"/>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8627" y="-10793"/>
            <a:ext cx="1173862" cy="2086865"/>
          </a:xfrm>
          <a:prstGeom prst="rect">
            <a:avLst/>
          </a:prstGeom>
        </p:spPr>
      </p:pic>
      <p:pic>
        <p:nvPicPr>
          <p:cNvPr id="11" name="Imagen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52296" y="-13996"/>
            <a:ext cx="2353340" cy="1323754"/>
          </a:xfrm>
          <a:prstGeom prst="rect">
            <a:avLst/>
          </a:prstGeom>
        </p:spPr>
      </p:pic>
      <p:pic>
        <p:nvPicPr>
          <p:cNvPr id="12" name="Imagen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75" y="2708884"/>
            <a:ext cx="1895744" cy="1066356"/>
          </a:xfrm>
          <a:prstGeom prst="rect">
            <a:avLst/>
          </a:prstGeom>
        </p:spPr>
      </p:pic>
      <p:pic>
        <p:nvPicPr>
          <p:cNvPr id="13" name="Imagen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56681" y="-5625"/>
            <a:ext cx="1579002" cy="2807115"/>
          </a:xfrm>
          <a:prstGeom prst="rect">
            <a:avLst/>
          </a:prstGeom>
        </p:spPr>
      </p:pic>
      <p:pic>
        <p:nvPicPr>
          <p:cNvPr id="15" name="Imagen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40039" y="2672167"/>
            <a:ext cx="1231351" cy="2189068"/>
          </a:xfrm>
          <a:prstGeom prst="rect">
            <a:avLst/>
          </a:prstGeom>
        </p:spPr>
      </p:pic>
      <p:pic>
        <p:nvPicPr>
          <p:cNvPr id="16" name="Imagen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80348" y="1797254"/>
            <a:ext cx="1449273" cy="2576485"/>
          </a:xfrm>
          <a:prstGeom prst="rect">
            <a:avLst/>
          </a:prstGeom>
        </p:spPr>
      </p:pic>
      <p:pic>
        <p:nvPicPr>
          <p:cNvPr id="18" name="Imagen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52296" y="1560287"/>
            <a:ext cx="1277196" cy="2270571"/>
          </a:xfrm>
          <a:prstGeom prst="rect">
            <a:avLst/>
          </a:prstGeom>
        </p:spPr>
      </p:pic>
      <p:pic>
        <p:nvPicPr>
          <p:cNvPr id="22" name="Imagen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80706" y="1282566"/>
            <a:ext cx="2347820" cy="1320649"/>
          </a:xfrm>
          <a:prstGeom prst="rect">
            <a:avLst/>
          </a:prstGeom>
        </p:spPr>
      </p:pic>
      <p:pic>
        <p:nvPicPr>
          <p:cNvPr id="24" name="Imagen 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43030" y="3576611"/>
            <a:ext cx="1236385" cy="2198018"/>
          </a:xfrm>
          <a:prstGeom prst="rect">
            <a:avLst/>
          </a:prstGeom>
        </p:spPr>
      </p:pic>
      <p:pic>
        <p:nvPicPr>
          <p:cNvPr id="25" name="Imagen 2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00133" y="2343005"/>
            <a:ext cx="1501764" cy="2669803"/>
          </a:xfrm>
          <a:prstGeom prst="rect">
            <a:avLst/>
          </a:prstGeom>
        </p:spPr>
      </p:pic>
      <p:pic>
        <p:nvPicPr>
          <p:cNvPr id="26" name="Imagen 2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97857" y="3885552"/>
            <a:ext cx="1203050" cy="2138756"/>
          </a:xfrm>
          <a:prstGeom prst="rect">
            <a:avLst/>
          </a:prstGeom>
        </p:spPr>
      </p:pic>
      <p:pic>
        <p:nvPicPr>
          <p:cNvPr id="27" name="Imagen 2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45989" y="4312477"/>
            <a:ext cx="935209" cy="1662593"/>
          </a:xfrm>
          <a:prstGeom prst="rect">
            <a:avLst/>
          </a:prstGeom>
        </p:spPr>
      </p:pic>
      <p:pic>
        <p:nvPicPr>
          <p:cNvPr id="28" name="Imagen 2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027395" y="5356552"/>
            <a:ext cx="2651787" cy="1491630"/>
          </a:xfrm>
          <a:prstGeom prst="rect">
            <a:avLst/>
          </a:prstGeom>
        </p:spPr>
      </p:pic>
      <p:pic>
        <p:nvPicPr>
          <p:cNvPr id="29" name="Imagen 2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5718" y="5947651"/>
            <a:ext cx="1635506" cy="919972"/>
          </a:xfrm>
          <a:prstGeom prst="rect">
            <a:avLst/>
          </a:prstGeom>
        </p:spPr>
      </p:pic>
      <p:pic>
        <p:nvPicPr>
          <p:cNvPr id="30" name="Imagen 2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703622" y="4203327"/>
            <a:ext cx="1498667" cy="2664296"/>
          </a:xfrm>
          <a:prstGeom prst="rect">
            <a:avLst/>
          </a:prstGeom>
        </p:spPr>
      </p:pic>
      <p:pic>
        <p:nvPicPr>
          <p:cNvPr id="31" name="Imagen 3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2002" y="-8220"/>
            <a:ext cx="1538418" cy="2734965"/>
          </a:xfrm>
          <a:prstGeom prst="rect">
            <a:avLst/>
          </a:prstGeom>
        </p:spPr>
      </p:pic>
      <p:pic>
        <p:nvPicPr>
          <p:cNvPr id="32" name="Imagen 3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409552" y="3830858"/>
            <a:ext cx="1702198" cy="3025373"/>
          </a:xfrm>
          <a:prstGeom prst="rect">
            <a:avLst/>
          </a:prstGeom>
        </p:spPr>
      </p:pic>
      <p:pic>
        <p:nvPicPr>
          <p:cNvPr id="8" name="Imagen 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347206" y="2181004"/>
            <a:ext cx="2875138" cy="1617265"/>
          </a:xfrm>
          <a:prstGeom prst="rect">
            <a:avLst/>
          </a:prstGeom>
        </p:spPr>
      </p:pic>
      <p:pic>
        <p:nvPicPr>
          <p:cNvPr id="14" name="Imagen 1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340249" y="2320752"/>
            <a:ext cx="1242628" cy="2209116"/>
          </a:xfrm>
          <a:prstGeom prst="rect">
            <a:avLst/>
          </a:prstGeom>
        </p:spPr>
      </p:pic>
      <p:pic>
        <p:nvPicPr>
          <p:cNvPr id="20" name="Imagen 1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872933" y="3800500"/>
            <a:ext cx="1042666" cy="1853629"/>
          </a:xfrm>
          <a:prstGeom prst="rect">
            <a:avLst/>
          </a:prstGeom>
        </p:spPr>
      </p:pic>
    </p:spTree>
    <p:extLst>
      <p:ext uri="{BB962C8B-B14F-4D97-AF65-F5344CB8AC3E}">
        <p14:creationId xmlns:p14="http://schemas.microsoft.com/office/powerpoint/2010/main" val="13900377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4</a:t>
            </a:fld>
            <a:endParaRPr lang="es-CL"/>
          </a:p>
        </p:txBody>
      </p:sp>
      <p:pic>
        <p:nvPicPr>
          <p:cNvPr id="3" name="2 Imagen"/>
          <p:cNvPicPr>
            <a:picLocks noChangeAspect="1"/>
          </p:cNvPicPr>
          <p:nvPr/>
        </p:nvPicPr>
        <p:blipFill rotWithShape="1">
          <a:blip r:embed="rId3"/>
          <a:srcRect b="11199"/>
          <a:stretch/>
        </p:blipFill>
        <p:spPr>
          <a:xfrm>
            <a:off x="1907704" y="0"/>
            <a:ext cx="5472608" cy="6499754"/>
          </a:xfrm>
          <a:prstGeom prst="rect">
            <a:avLst/>
          </a:prstGeom>
        </p:spPr>
      </p:pic>
      <p:sp>
        <p:nvSpPr>
          <p:cNvPr id="4" name="Rectángulo 3"/>
          <p:cNvSpPr/>
          <p:nvPr/>
        </p:nvSpPr>
        <p:spPr>
          <a:xfrm>
            <a:off x="5652120" y="6294437"/>
            <a:ext cx="3042821" cy="215444"/>
          </a:xfrm>
          <a:prstGeom prst="rect">
            <a:avLst/>
          </a:prstGeom>
        </p:spPr>
        <p:txBody>
          <a:bodyPr wrap="none">
            <a:spAutoFit/>
          </a:bodyPr>
          <a:lstStyle/>
          <a:p>
            <a:r>
              <a:rPr lang="de-DE" sz="800" dirty="0">
                <a:latin typeface="Arial" panose="020B0604020202020204" pitchFamily="34" charset="0"/>
              </a:rPr>
              <a:t>Albert L. Lehninger, Michael M. </a:t>
            </a:r>
            <a:r>
              <a:rPr lang="de-DE" sz="800" dirty="0" smtClean="0">
                <a:latin typeface="Arial" panose="020B0604020202020204" pitchFamily="34" charset="0"/>
              </a:rPr>
              <a:t>Cox,“Principios de Bioquimica“</a:t>
            </a:r>
            <a:endParaRPr lang="es-ES" sz="800" dirty="0"/>
          </a:p>
        </p:txBody>
      </p:sp>
    </p:spTree>
    <p:extLst>
      <p:ext uri="{BB962C8B-B14F-4D97-AF65-F5344CB8AC3E}">
        <p14:creationId xmlns:p14="http://schemas.microsoft.com/office/powerpoint/2010/main" val="15650289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5</a:t>
            </a:fld>
            <a:endParaRPr lang="es-CL"/>
          </a:p>
        </p:txBody>
      </p:sp>
      <p:pic>
        <p:nvPicPr>
          <p:cNvPr id="3" name="2 Imagen"/>
          <p:cNvPicPr>
            <a:picLocks noChangeAspect="1"/>
          </p:cNvPicPr>
          <p:nvPr/>
        </p:nvPicPr>
        <p:blipFill rotWithShape="1">
          <a:blip r:embed="rId3"/>
          <a:srcRect l="15138" t="4704" r="15313" b="53413"/>
          <a:stretch/>
        </p:blipFill>
        <p:spPr>
          <a:xfrm>
            <a:off x="1115616" y="548678"/>
            <a:ext cx="7056784" cy="5683875"/>
          </a:xfrm>
          <a:prstGeom prst="rect">
            <a:avLst/>
          </a:prstGeom>
        </p:spPr>
      </p:pic>
    </p:spTree>
    <p:extLst>
      <p:ext uri="{BB962C8B-B14F-4D97-AF65-F5344CB8AC3E}">
        <p14:creationId xmlns:p14="http://schemas.microsoft.com/office/powerpoint/2010/main" val="39007014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6</a:t>
            </a:fld>
            <a:endParaRPr lang="es-CL"/>
          </a:p>
        </p:txBody>
      </p:sp>
      <p:pic>
        <p:nvPicPr>
          <p:cNvPr id="3" name="2 Imagen"/>
          <p:cNvPicPr>
            <a:picLocks noChangeAspect="1"/>
          </p:cNvPicPr>
          <p:nvPr/>
        </p:nvPicPr>
        <p:blipFill rotWithShape="1">
          <a:blip r:embed="rId3"/>
          <a:srcRect l="15551" t="45904" r="15352" b="11547"/>
          <a:stretch/>
        </p:blipFill>
        <p:spPr>
          <a:xfrm>
            <a:off x="899592" y="404664"/>
            <a:ext cx="7272808" cy="5989776"/>
          </a:xfrm>
          <a:prstGeom prst="rect">
            <a:avLst/>
          </a:prstGeom>
        </p:spPr>
      </p:pic>
    </p:spTree>
    <p:extLst>
      <p:ext uri="{BB962C8B-B14F-4D97-AF65-F5344CB8AC3E}">
        <p14:creationId xmlns:p14="http://schemas.microsoft.com/office/powerpoint/2010/main" val="1063802127"/>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upload.wikimedia.org/wikipedia/commons/thumb/c/c4/FRET_Jabolinski_Diagram.svg/733px-FRET_Jabolinski_Diagram.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5089402"/>
            <a:ext cx="1367266" cy="1333690"/>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2"/>
          </p:nvPr>
        </p:nvSpPr>
        <p:spPr/>
        <p:txBody>
          <a:bodyPr/>
          <a:lstStyle/>
          <a:p>
            <a:fld id="{35BE692F-EC02-41F6-91EA-34CC6953C2AB}" type="slidenum">
              <a:rPr lang="es-CL" smtClean="0"/>
              <a:t>7</a:t>
            </a:fld>
            <a:endParaRPr lang="es-CL"/>
          </a:p>
        </p:txBody>
      </p:sp>
      <p:sp>
        <p:nvSpPr>
          <p:cNvPr id="3" name="2 Rectángulo"/>
          <p:cNvSpPr/>
          <p:nvPr/>
        </p:nvSpPr>
        <p:spPr>
          <a:xfrm>
            <a:off x="971600" y="1412776"/>
            <a:ext cx="7361311" cy="3170099"/>
          </a:xfrm>
          <a:prstGeom prst="rect">
            <a:avLst/>
          </a:prstGeom>
          <a:noFill/>
        </p:spPr>
        <p:txBody>
          <a:bodyPr wrap="none" lIns="91440" tIns="45720" rIns="91440" bIns="45720">
            <a:spAutoFit/>
          </a:bodyPr>
          <a:lstStyle/>
          <a:p>
            <a:pPr algn="ctr"/>
            <a:r>
              <a:rPr lang="es-ES" sz="20000" b="1" cap="none" spc="0" dirty="0" smtClean="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rPr>
              <a:t>F</a:t>
            </a:r>
            <a:r>
              <a:rPr lang="es-ES" sz="20000" b="1" cap="none" spc="0" dirty="0" smtClean="0">
                <a:ln w="12700">
                  <a:solidFill>
                    <a:srgbClr val="FFFF00"/>
                  </a:solidFill>
                  <a:prstDash val="solid"/>
                </a:ln>
                <a:solidFill>
                  <a:schemeClr val="bg2">
                    <a:tint val="85000"/>
                    <a:satMod val="155000"/>
                  </a:schemeClr>
                </a:solidFill>
                <a:effectLst>
                  <a:outerShdw blurRad="41275" dist="20320" dir="1800000" algn="tl" rotWithShape="0">
                    <a:srgbClr val="000000">
                      <a:alpha val="40000"/>
                    </a:srgbClr>
                  </a:outerShdw>
                </a:effectLst>
              </a:rPr>
              <a:t>R</a:t>
            </a:r>
            <a:r>
              <a:rPr lang="es-ES" sz="20000" b="1" cap="none" spc="0" dirty="0" smtClean="0">
                <a:ln w="12700">
                  <a:solidFill>
                    <a:srgbClr val="00B050"/>
                  </a:solidFill>
                  <a:prstDash val="solid"/>
                </a:ln>
                <a:solidFill>
                  <a:schemeClr val="bg2">
                    <a:tint val="85000"/>
                    <a:satMod val="155000"/>
                  </a:schemeClr>
                </a:solidFill>
                <a:effectLst>
                  <a:outerShdw blurRad="41275" dist="20320" dir="1800000" algn="tl" rotWithShape="0">
                    <a:srgbClr val="000000">
                      <a:alpha val="40000"/>
                    </a:srgbClr>
                  </a:outerShdw>
                </a:effectLst>
              </a:rPr>
              <a:t>E</a:t>
            </a:r>
            <a:r>
              <a:rPr lang="es-ES" sz="20000" b="1" cap="none" spc="0" dirty="0" smtClean="0">
                <a:ln w="12700">
                  <a:solidFill>
                    <a:srgbClr val="0070C0"/>
                  </a:solidFill>
                  <a:prstDash val="solid"/>
                </a:ln>
                <a:solidFill>
                  <a:schemeClr val="bg2">
                    <a:tint val="85000"/>
                    <a:satMod val="155000"/>
                  </a:schemeClr>
                </a:solidFill>
                <a:effectLst>
                  <a:outerShdw blurRad="41275" dist="20320" dir="1800000" algn="tl" rotWithShape="0">
                    <a:srgbClr val="000000">
                      <a:alpha val="40000"/>
                    </a:srgbClr>
                  </a:outerShdw>
                </a:effectLst>
              </a:rPr>
              <a:t>T</a:t>
            </a:r>
            <a:endParaRPr lang="es-ES" sz="20000" b="1" cap="none" spc="0" dirty="0">
              <a:ln w="12700">
                <a:solidFill>
                  <a:srgbClr val="0070C0"/>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3 Rectángulo"/>
          <p:cNvSpPr/>
          <p:nvPr/>
        </p:nvSpPr>
        <p:spPr>
          <a:xfrm>
            <a:off x="546326" y="4167817"/>
            <a:ext cx="1845377" cy="584775"/>
          </a:xfrm>
          <a:prstGeom prst="rect">
            <a:avLst/>
          </a:prstGeom>
          <a:noFill/>
        </p:spPr>
        <p:txBody>
          <a:bodyPr wrap="none" lIns="91440" tIns="45720" rIns="91440" bIns="45720">
            <a:spAutoFit/>
          </a:bodyPr>
          <a:lstStyle/>
          <a:p>
            <a:pPr algn="ctr"/>
            <a:r>
              <a:rPr lang="es-ES" sz="32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a:t>
            </a:r>
            <a:r>
              <a:rPr lang="es-E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örster</a:t>
            </a:r>
            <a:endParaRPr lang="es-E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4 Rectángulo"/>
          <p:cNvSpPr/>
          <p:nvPr/>
        </p:nvSpPr>
        <p:spPr>
          <a:xfrm>
            <a:off x="2388845" y="4167818"/>
            <a:ext cx="2675732" cy="584775"/>
          </a:xfrm>
          <a:prstGeom prst="rect">
            <a:avLst/>
          </a:prstGeom>
          <a:noFill/>
        </p:spPr>
        <p:txBody>
          <a:bodyPr wrap="none" lIns="91440" tIns="45720" rIns="91440" bIns="45720">
            <a:spAutoFit/>
          </a:bodyPr>
          <a:lstStyle/>
          <a:p>
            <a:pPr algn="ctr"/>
            <a:r>
              <a:rPr lang="es-ES" sz="32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R</a:t>
            </a:r>
            <a:r>
              <a:rPr lang="es-E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esonance</a:t>
            </a:r>
            <a:endParaRPr lang="es-E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5 Rectángulo"/>
          <p:cNvSpPr/>
          <p:nvPr/>
        </p:nvSpPr>
        <p:spPr>
          <a:xfrm>
            <a:off x="5004048" y="4167818"/>
            <a:ext cx="1787670" cy="584775"/>
          </a:xfrm>
          <a:prstGeom prst="rect">
            <a:avLst/>
          </a:prstGeom>
          <a:noFill/>
        </p:spPr>
        <p:txBody>
          <a:bodyPr wrap="none" lIns="91440" tIns="45720" rIns="91440" bIns="45720">
            <a:spAutoFit/>
          </a:bodyPr>
          <a:lstStyle/>
          <a:p>
            <a:pPr algn="ctr"/>
            <a:r>
              <a:rPr lang="es-ES" sz="3200" b="1"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rPr>
              <a:t>E</a:t>
            </a:r>
            <a:r>
              <a:rPr lang="es-E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nergy</a:t>
            </a:r>
            <a:endParaRPr lang="es-E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6 Rectángulo"/>
          <p:cNvSpPr/>
          <p:nvPr/>
        </p:nvSpPr>
        <p:spPr>
          <a:xfrm>
            <a:off x="6719710" y="4227658"/>
            <a:ext cx="2127505" cy="584775"/>
          </a:xfrm>
          <a:prstGeom prst="rect">
            <a:avLst/>
          </a:prstGeom>
          <a:noFill/>
        </p:spPr>
        <p:txBody>
          <a:bodyPr wrap="none" lIns="91440" tIns="45720" rIns="91440" bIns="45720">
            <a:spAutoFit/>
          </a:bodyPr>
          <a:lstStyle/>
          <a:p>
            <a:pPr algn="ctr"/>
            <a:r>
              <a:rPr lang="es-ES" sz="3200" b="1"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T</a:t>
            </a:r>
            <a:r>
              <a:rPr lang="es-E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ransfer</a:t>
            </a:r>
            <a:endParaRPr lang="es-E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7 CuadroTexto"/>
          <p:cNvSpPr txBox="1"/>
          <p:nvPr/>
        </p:nvSpPr>
        <p:spPr>
          <a:xfrm>
            <a:off x="1601676" y="4720070"/>
            <a:ext cx="6101157" cy="369332"/>
          </a:xfrm>
          <a:prstGeom prst="rect">
            <a:avLst/>
          </a:prstGeom>
          <a:noFill/>
        </p:spPr>
        <p:txBody>
          <a:bodyPr wrap="none" rtlCol="0">
            <a:spAutoFit/>
          </a:bodyPr>
          <a:lstStyle/>
          <a:p>
            <a:r>
              <a:rPr lang="es-CL" dirty="0" smtClean="0">
                <a:solidFill>
                  <a:schemeClr val="bg1">
                    <a:lumMod val="50000"/>
                  </a:schemeClr>
                </a:solidFill>
              </a:rPr>
              <a:t>(Transmisión de Energía de Resonancia de Förster)</a:t>
            </a:r>
            <a:endParaRPr lang="es-CL" dirty="0">
              <a:solidFill>
                <a:schemeClr val="bg1">
                  <a:lumMod val="50000"/>
                </a:schemeClr>
              </a:solidFill>
            </a:endParaRPr>
          </a:p>
        </p:txBody>
      </p:sp>
      <p:pic>
        <p:nvPicPr>
          <p:cNvPr id="3081" name="Picture 9" descr="https://upload.wikimedia.org/wikipedia/commons/d/d3/Concept_of_FRE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0417" y="476672"/>
            <a:ext cx="1333290" cy="144661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upload.wikimedia.org/wikipedia/commons/thumb/b/bc/Proteolytic_cleavage_of_a_Dual-GFP_fusion_FRET-pair.png/320px-Proteolytic_cleavage_of_a_Dual-GFP_fusion_FRET-pai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068" y="392367"/>
            <a:ext cx="850341" cy="204081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7953" y="5137965"/>
            <a:ext cx="855754" cy="1236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4284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5BE692F-EC02-41F6-91EA-34CC6953C2AB}" type="slidenum">
              <a:rPr lang="es-CL" smtClean="0"/>
              <a:t>8</a:t>
            </a:fld>
            <a:endParaRPr lang="es-CL"/>
          </a:p>
        </p:txBody>
      </p:sp>
      <p:sp>
        <p:nvSpPr>
          <p:cNvPr id="5" name="4 Rayo"/>
          <p:cNvSpPr/>
          <p:nvPr/>
        </p:nvSpPr>
        <p:spPr>
          <a:xfrm>
            <a:off x="2386716" y="1339304"/>
            <a:ext cx="3420638" cy="916622"/>
          </a:xfrm>
          <a:prstGeom prst="lightningBol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L" sz="1200" dirty="0" smtClean="0">
                <a:solidFill>
                  <a:schemeClr val="bg1"/>
                </a:solidFill>
              </a:rPr>
              <a:t>Energía</a:t>
            </a:r>
            <a:endParaRPr lang="es-CL" sz="1200" dirty="0">
              <a:solidFill>
                <a:schemeClr val="bg1"/>
              </a:solidFill>
            </a:endParaRPr>
          </a:p>
        </p:txBody>
      </p:sp>
      <p:sp>
        <p:nvSpPr>
          <p:cNvPr id="6" name="5 Rayo"/>
          <p:cNvSpPr/>
          <p:nvPr/>
        </p:nvSpPr>
        <p:spPr>
          <a:xfrm>
            <a:off x="2639002" y="2030882"/>
            <a:ext cx="4104456" cy="864096"/>
          </a:xfrm>
          <a:prstGeom prst="lightningBol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L" sz="1600" dirty="0" smtClean="0">
                <a:solidFill>
                  <a:schemeClr val="bg1"/>
                </a:solidFill>
              </a:rPr>
              <a:t>Energía</a:t>
            </a:r>
            <a:endParaRPr lang="es-CL" sz="1600" dirty="0">
              <a:solidFill>
                <a:schemeClr val="bg1"/>
              </a:solidFill>
            </a:endParaRPr>
          </a:p>
        </p:txBody>
      </p:sp>
      <p:sp>
        <p:nvSpPr>
          <p:cNvPr id="7" name="6 Rayo"/>
          <p:cNvSpPr/>
          <p:nvPr/>
        </p:nvSpPr>
        <p:spPr>
          <a:xfrm>
            <a:off x="2386716" y="2654182"/>
            <a:ext cx="4968552" cy="1000610"/>
          </a:xfrm>
          <a:prstGeom prst="lightningBol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L" dirty="0" smtClean="0">
                <a:solidFill>
                  <a:schemeClr val="bg1"/>
                </a:solidFill>
              </a:rPr>
              <a:t>Energía</a:t>
            </a:r>
            <a:endParaRPr lang="es-CL" dirty="0">
              <a:solidFill>
                <a:schemeClr val="bg1"/>
              </a:solidFill>
            </a:endParaRPr>
          </a:p>
        </p:txBody>
      </p:sp>
      <p:sp>
        <p:nvSpPr>
          <p:cNvPr id="3" name="2 Elipse"/>
          <p:cNvSpPr/>
          <p:nvPr/>
        </p:nvSpPr>
        <p:spPr>
          <a:xfrm>
            <a:off x="766794" y="1087275"/>
            <a:ext cx="2664296" cy="2736304"/>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CL" dirty="0" smtClean="0"/>
              <a:t>Cromóforo 1</a:t>
            </a:r>
            <a:endParaRPr lang="es-CL" dirty="0"/>
          </a:p>
        </p:txBody>
      </p:sp>
      <p:sp>
        <p:nvSpPr>
          <p:cNvPr id="4" name="3 Elipse"/>
          <p:cNvSpPr/>
          <p:nvPr/>
        </p:nvSpPr>
        <p:spPr>
          <a:xfrm>
            <a:off x="6198522" y="1346806"/>
            <a:ext cx="2313492" cy="223224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CL" dirty="0" smtClean="0"/>
              <a:t>Cromóforo 2</a:t>
            </a:r>
            <a:endParaRPr lang="es-CL" dirty="0"/>
          </a:p>
        </p:txBody>
      </p:sp>
      <p:sp>
        <p:nvSpPr>
          <p:cNvPr id="8" name="7 CuadroTexto"/>
          <p:cNvSpPr txBox="1"/>
          <p:nvPr/>
        </p:nvSpPr>
        <p:spPr>
          <a:xfrm>
            <a:off x="5004048" y="470041"/>
            <a:ext cx="3526928" cy="646331"/>
          </a:xfrm>
          <a:prstGeom prst="rect">
            <a:avLst/>
          </a:prstGeom>
          <a:noFill/>
        </p:spPr>
        <p:txBody>
          <a:bodyPr wrap="none" rtlCol="0">
            <a:spAutoFit/>
          </a:bodyPr>
          <a:lstStyle/>
          <a:p>
            <a:r>
              <a:rPr lang="es-CL" sz="3600" dirty="0" smtClean="0">
                <a:latin typeface="Stylus BT" panose="020E0402020206020304" pitchFamily="34" charset="0"/>
              </a:rPr>
              <a:t>¿Cómo funciona?</a:t>
            </a:r>
            <a:endParaRPr lang="es-CL" sz="3600" dirty="0">
              <a:latin typeface="Stylus BT" panose="020E0402020206020304" pitchFamily="34" charset="0"/>
            </a:endParaRPr>
          </a:p>
        </p:txBody>
      </p:sp>
      <p:cxnSp>
        <p:nvCxnSpPr>
          <p:cNvPr id="10" name="9 Conector recto"/>
          <p:cNvCxnSpPr>
            <a:stCxn id="3" idx="4"/>
          </p:cNvCxnSpPr>
          <p:nvPr/>
        </p:nvCxnSpPr>
        <p:spPr>
          <a:xfrm>
            <a:off x="2098942" y="3823579"/>
            <a:ext cx="0" cy="469517"/>
          </a:xfrm>
          <a:prstGeom prst="line">
            <a:avLst/>
          </a:prstGeom>
        </p:spPr>
        <p:style>
          <a:lnRef idx="1">
            <a:schemeClr val="dk1"/>
          </a:lnRef>
          <a:fillRef idx="0">
            <a:schemeClr val="dk1"/>
          </a:fillRef>
          <a:effectRef idx="0">
            <a:schemeClr val="dk1"/>
          </a:effectRef>
          <a:fontRef idx="minor">
            <a:schemeClr val="tx1"/>
          </a:fontRef>
        </p:style>
      </p:cxnSp>
      <p:cxnSp>
        <p:nvCxnSpPr>
          <p:cNvPr id="11" name="10 Conector recto"/>
          <p:cNvCxnSpPr/>
          <p:nvPr/>
        </p:nvCxnSpPr>
        <p:spPr>
          <a:xfrm>
            <a:off x="2098942" y="4293902"/>
            <a:ext cx="1824986" cy="0"/>
          </a:xfrm>
          <a:prstGeom prst="line">
            <a:avLst/>
          </a:prstGeom>
        </p:spPr>
        <p:style>
          <a:lnRef idx="1">
            <a:schemeClr val="dk1"/>
          </a:lnRef>
          <a:fillRef idx="0">
            <a:schemeClr val="dk1"/>
          </a:fillRef>
          <a:effectRef idx="0">
            <a:schemeClr val="dk1"/>
          </a:effectRef>
          <a:fontRef idx="minor">
            <a:schemeClr val="tx1"/>
          </a:fontRef>
        </p:style>
      </p:cxnSp>
      <p:sp>
        <p:nvSpPr>
          <p:cNvPr id="13" name="12 CuadroTexto"/>
          <p:cNvSpPr txBox="1"/>
          <p:nvPr/>
        </p:nvSpPr>
        <p:spPr>
          <a:xfrm>
            <a:off x="3923928" y="4157072"/>
            <a:ext cx="4806124" cy="369332"/>
          </a:xfrm>
          <a:prstGeom prst="rect">
            <a:avLst/>
          </a:prstGeom>
          <a:noFill/>
        </p:spPr>
        <p:txBody>
          <a:bodyPr wrap="none" rtlCol="0">
            <a:spAutoFit/>
          </a:bodyPr>
          <a:lstStyle/>
          <a:p>
            <a:r>
              <a:rPr lang="es-CL" dirty="0" smtClean="0">
                <a:latin typeface="Stylus BT" panose="020E0402020206020304" pitchFamily="34" charset="0"/>
              </a:rPr>
              <a:t>La excitación de un cromóforo se transfiere…</a:t>
            </a:r>
            <a:endParaRPr lang="es-CL" dirty="0">
              <a:latin typeface="Stylus BT" panose="020E0402020206020304" pitchFamily="34" charset="0"/>
            </a:endParaRPr>
          </a:p>
        </p:txBody>
      </p:sp>
      <p:sp>
        <p:nvSpPr>
          <p:cNvPr id="14" name="13 Disco magnético"/>
          <p:cNvSpPr/>
          <p:nvPr/>
        </p:nvSpPr>
        <p:spPr>
          <a:xfrm rot="20876429">
            <a:off x="842131" y="4642356"/>
            <a:ext cx="1224136" cy="1080866"/>
          </a:xfrm>
          <a:prstGeom prst="flowChartMagneticDisk">
            <a:avLst/>
          </a:prstGeom>
          <a:solidFill>
            <a:schemeClr val="accent3">
              <a:lumMod val="60000"/>
              <a:lumOff val="40000"/>
            </a:schemeClr>
          </a:solidFill>
          <a:ln>
            <a:solidFill>
              <a:schemeClr val="accent3">
                <a:lumMod val="40000"/>
                <a:lumOff val="60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b="1" dirty="0"/>
          </a:p>
        </p:txBody>
      </p:sp>
      <p:sp>
        <p:nvSpPr>
          <p:cNvPr id="16" name="15 Elipse"/>
          <p:cNvSpPr/>
          <p:nvPr/>
        </p:nvSpPr>
        <p:spPr>
          <a:xfrm>
            <a:off x="1853890" y="5625224"/>
            <a:ext cx="1065651" cy="733495"/>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19 Arco de bloque"/>
          <p:cNvSpPr/>
          <p:nvPr/>
        </p:nvSpPr>
        <p:spPr>
          <a:xfrm rot="9956838">
            <a:off x="3113885" y="5633541"/>
            <a:ext cx="1210689" cy="665571"/>
          </a:xfrm>
          <a:prstGeom prst="blockArc">
            <a:avLst>
              <a:gd name="adj1" fmla="val 9449667"/>
              <a:gd name="adj2" fmla="val 1203747"/>
              <a:gd name="adj3" fmla="val 28196"/>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1" name="20 Disco magnético"/>
          <p:cNvSpPr/>
          <p:nvPr/>
        </p:nvSpPr>
        <p:spPr>
          <a:xfrm rot="1690408">
            <a:off x="4434872" y="4788438"/>
            <a:ext cx="1187429" cy="1192148"/>
          </a:xfrm>
          <a:prstGeom prst="flowChartMagneticDisk">
            <a:avLst/>
          </a:prstGeom>
          <a:solidFill>
            <a:schemeClr val="accent4">
              <a:lumMod val="60000"/>
              <a:lumOff val="40000"/>
            </a:schemeClr>
          </a:solidFill>
          <a:ln>
            <a:solidFill>
              <a:schemeClr val="accent4">
                <a:lumMod val="40000"/>
                <a:lumOff val="60000"/>
              </a:schemeClr>
            </a:solidFill>
          </a:ln>
          <a:effectLst>
            <a:glow rad="228600">
              <a:srgbClr val="92D05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b="1" dirty="0"/>
          </a:p>
        </p:txBody>
      </p:sp>
      <p:sp>
        <p:nvSpPr>
          <p:cNvPr id="22" name="21 Rectángulo"/>
          <p:cNvSpPr/>
          <p:nvPr/>
        </p:nvSpPr>
        <p:spPr>
          <a:xfrm>
            <a:off x="1288128" y="5103094"/>
            <a:ext cx="332142" cy="369332"/>
          </a:xfrm>
          <a:prstGeom prst="rect">
            <a:avLst/>
          </a:prstGeom>
        </p:spPr>
        <p:txBody>
          <a:bodyPr wrap="none">
            <a:spAutoFit/>
          </a:bodyPr>
          <a:lstStyle/>
          <a:p>
            <a:r>
              <a:rPr lang="es-CL" dirty="0" smtClean="0"/>
              <a:t>1</a:t>
            </a:r>
            <a:endParaRPr lang="es-CL" dirty="0"/>
          </a:p>
        </p:txBody>
      </p:sp>
      <p:sp>
        <p:nvSpPr>
          <p:cNvPr id="23" name="22 Rectángulo"/>
          <p:cNvSpPr/>
          <p:nvPr/>
        </p:nvSpPr>
        <p:spPr>
          <a:xfrm>
            <a:off x="4704921" y="5297575"/>
            <a:ext cx="332142" cy="369332"/>
          </a:xfrm>
          <a:prstGeom prst="rect">
            <a:avLst/>
          </a:prstGeom>
        </p:spPr>
        <p:txBody>
          <a:bodyPr wrap="none">
            <a:spAutoFit/>
          </a:bodyPr>
          <a:lstStyle/>
          <a:p>
            <a:r>
              <a:rPr lang="es-CL" dirty="0" smtClean="0"/>
              <a:t>2</a:t>
            </a:r>
            <a:endParaRPr lang="es-CL" dirty="0"/>
          </a:p>
        </p:txBody>
      </p:sp>
      <p:cxnSp>
        <p:nvCxnSpPr>
          <p:cNvPr id="25" name="24 Conector recto"/>
          <p:cNvCxnSpPr>
            <a:stCxn id="14" idx="3"/>
            <a:endCxn id="16" idx="2"/>
          </p:cNvCxnSpPr>
          <p:nvPr/>
        </p:nvCxnSpPr>
        <p:spPr>
          <a:xfrm>
            <a:off x="1567110" y="5711295"/>
            <a:ext cx="286780" cy="280677"/>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26" name="25 Conector recto"/>
          <p:cNvCxnSpPr>
            <a:stCxn id="16" idx="5"/>
          </p:cNvCxnSpPr>
          <p:nvPr/>
        </p:nvCxnSpPr>
        <p:spPr>
          <a:xfrm flipV="1">
            <a:off x="2763480" y="6190283"/>
            <a:ext cx="442841" cy="61018"/>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9" name="28 Conector recto"/>
          <p:cNvCxnSpPr>
            <a:endCxn id="21" idx="3"/>
          </p:cNvCxnSpPr>
          <p:nvPr/>
        </p:nvCxnSpPr>
        <p:spPr>
          <a:xfrm flipV="1">
            <a:off x="4262080" y="5909965"/>
            <a:ext cx="485075" cy="169904"/>
          </a:xfrm>
          <a:prstGeom prst="line">
            <a:avLst/>
          </a:prstGeom>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12759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grpId="0" nodeType="clickEffect">
                                  <p:stCondLst>
                                    <p:cond delay="0"/>
                                  </p:stCondLst>
                                  <p:childTnLst>
                                    <p:animClr clrSpc="rgb" dir="cw">
                                      <p:cBhvr>
                                        <p:cTn id="20" dur="2000" fill="hold"/>
                                        <p:tgtEl>
                                          <p:spTgt spid="3"/>
                                        </p:tgtEl>
                                        <p:attrNameLst>
                                          <p:attrName>fillcolor</p:attrName>
                                        </p:attrNameLst>
                                      </p:cBhvr>
                                      <p:to>
                                        <a:srgbClr val="C4E1F2"/>
                                      </p:to>
                                    </p:animClr>
                                    <p:set>
                                      <p:cBhvr>
                                        <p:cTn id="21" dur="2000" fill="hold"/>
                                        <p:tgtEl>
                                          <p:spTgt spid="3"/>
                                        </p:tgtEl>
                                        <p:attrNameLst>
                                          <p:attrName>fill.type</p:attrName>
                                        </p:attrNameLst>
                                      </p:cBhvr>
                                      <p:to>
                                        <p:strVal val="solid"/>
                                      </p:to>
                                    </p:set>
                                    <p:set>
                                      <p:cBhvr>
                                        <p:cTn id="22" dur="2000" fill="hold"/>
                                        <p:tgtEl>
                                          <p:spTgt spid="3"/>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grpId="0" nodeType="clickEffect">
                                  <p:stCondLst>
                                    <p:cond delay="0"/>
                                  </p:stCondLst>
                                  <p:childTnLst>
                                    <p:animClr clrSpc="rgb" dir="cw">
                                      <p:cBhvr>
                                        <p:cTn id="26" dur="2000" fill="hold"/>
                                        <p:tgtEl>
                                          <p:spTgt spid="4"/>
                                        </p:tgtEl>
                                        <p:attrNameLst>
                                          <p:attrName>fillcolor</p:attrName>
                                        </p:attrNameLst>
                                      </p:cBhvr>
                                      <p:to>
                                        <a:srgbClr val="FFFF00"/>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3" grpId="0" animBg="1"/>
      <p:bldP spid="4" grpId="0" animBg="1"/>
      <p:bldP spid="14" grpId="0" animBg="1"/>
      <p:bldP spid="16" grpId="0" animBg="1"/>
      <p:bldP spid="20" grpId="0" animBg="1"/>
      <p:bldP spid="21" grpId="0" animBg="1"/>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679063" y="749138"/>
            <a:ext cx="8127775" cy="4601941"/>
          </a:xfrm>
          <a:prstGeom prst="rect">
            <a:avLst/>
          </a:prstGeom>
        </p:spPr>
      </p:pic>
      <p:sp>
        <p:nvSpPr>
          <p:cNvPr id="2" name="1 Marcador de número de diapositiva"/>
          <p:cNvSpPr>
            <a:spLocks noGrp="1"/>
          </p:cNvSpPr>
          <p:nvPr>
            <p:ph type="sldNum" sz="quarter" idx="12"/>
          </p:nvPr>
        </p:nvSpPr>
        <p:spPr/>
        <p:txBody>
          <a:bodyPr/>
          <a:lstStyle/>
          <a:p>
            <a:fld id="{35BE692F-EC02-41F6-91EA-34CC6953C2AB}" type="slidenum">
              <a:rPr lang="es-CL" smtClean="0"/>
              <a:t>9</a:t>
            </a:fld>
            <a:endParaRPr lang="es-CL"/>
          </a:p>
        </p:txBody>
      </p:sp>
      <p:sp>
        <p:nvSpPr>
          <p:cNvPr id="5" name="4 CuadroTexto"/>
          <p:cNvSpPr txBox="1"/>
          <p:nvPr/>
        </p:nvSpPr>
        <p:spPr>
          <a:xfrm>
            <a:off x="611560" y="5123875"/>
            <a:ext cx="1162498" cy="369332"/>
          </a:xfrm>
          <a:prstGeom prst="rect">
            <a:avLst/>
          </a:prstGeom>
          <a:noFill/>
        </p:spPr>
        <p:txBody>
          <a:bodyPr wrap="none" rtlCol="0">
            <a:spAutoFit/>
          </a:bodyPr>
          <a:lstStyle/>
          <a:p>
            <a:r>
              <a:rPr lang="es-CL" b="1" dirty="0" smtClean="0">
                <a:solidFill>
                  <a:schemeClr val="accent5">
                    <a:lumMod val="60000"/>
                    <a:lumOff val="40000"/>
                  </a:schemeClr>
                </a:solidFill>
              </a:rPr>
              <a:t>430 nm</a:t>
            </a:r>
            <a:endParaRPr lang="es-CL" b="1" dirty="0">
              <a:solidFill>
                <a:schemeClr val="accent5">
                  <a:lumMod val="60000"/>
                  <a:lumOff val="40000"/>
                </a:schemeClr>
              </a:solidFill>
            </a:endParaRPr>
          </a:p>
        </p:txBody>
      </p:sp>
      <p:sp>
        <p:nvSpPr>
          <p:cNvPr id="6" name="5 CuadroTexto"/>
          <p:cNvSpPr txBox="1"/>
          <p:nvPr/>
        </p:nvSpPr>
        <p:spPr>
          <a:xfrm>
            <a:off x="2339752" y="5166413"/>
            <a:ext cx="1162498" cy="369332"/>
          </a:xfrm>
          <a:prstGeom prst="rect">
            <a:avLst/>
          </a:prstGeom>
          <a:noFill/>
        </p:spPr>
        <p:txBody>
          <a:bodyPr wrap="none" rtlCol="0">
            <a:spAutoFit/>
          </a:bodyPr>
          <a:lstStyle/>
          <a:p>
            <a:r>
              <a:rPr lang="es-CL" b="1" dirty="0" smtClean="0">
                <a:solidFill>
                  <a:srgbClr val="00B0F0"/>
                </a:solidFill>
              </a:rPr>
              <a:t>485 nm</a:t>
            </a:r>
            <a:endParaRPr lang="es-CL" b="1" dirty="0">
              <a:solidFill>
                <a:srgbClr val="00B0F0"/>
              </a:solidFill>
            </a:endParaRPr>
          </a:p>
        </p:txBody>
      </p:sp>
      <p:sp>
        <p:nvSpPr>
          <p:cNvPr id="7" name="6 CuadroTexto"/>
          <p:cNvSpPr txBox="1"/>
          <p:nvPr/>
        </p:nvSpPr>
        <p:spPr>
          <a:xfrm>
            <a:off x="3980134" y="4027675"/>
            <a:ext cx="1162498" cy="369332"/>
          </a:xfrm>
          <a:prstGeom prst="rect">
            <a:avLst/>
          </a:prstGeom>
          <a:noFill/>
        </p:spPr>
        <p:txBody>
          <a:bodyPr wrap="none" rtlCol="0">
            <a:spAutoFit/>
          </a:bodyPr>
          <a:lstStyle/>
          <a:p>
            <a:r>
              <a:rPr lang="es-CL" b="1" dirty="0" smtClean="0">
                <a:solidFill>
                  <a:srgbClr val="CCCC00"/>
                </a:solidFill>
              </a:rPr>
              <a:t>525 nm</a:t>
            </a:r>
            <a:endParaRPr lang="es-CL" b="1" dirty="0">
              <a:solidFill>
                <a:srgbClr val="CCCC00"/>
              </a:solidFill>
            </a:endParaRPr>
          </a:p>
        </p:txBody>
      </p:sp>
      <p:sp>
        <p:nvSpPr>
          <p:cNvPr id="8" name="7 CuadroTexto"/>
          <p:cNvSpPr txBox="1"/>
          <p:nvPr/>
        </p:nvSpPr>
        <p:spPr>
          <a:xfrm>
            <a:off x="2374884" y="539388"/>
            <a:ext cx="1200970" cy="369332"/>
          </a:xfrm>
          <a:prstGeom prst="rect">
            <a:avLst/>
          </a:prstGeom>
          <a:noFill/>
        </p:spPr>
        <p:txBody>
          <a:bodyPr wrap="none" rtlCol="0">
            <a:spAutoFit/>
          </a:bodyPr>
          <a:lstStyle/>
          <a:p>
            <a:r>
              <a:rPr lang="es-CL" b="1" dirty="0" smtClean="0">
                <a:solidFill>
                  <a:srgbClr val="FF0000"/>
                </a:solidFill>
              </a:rPr>
              <a:t>Glucosa</a:t>
            </a:r>
            <a:endParaRPr lang="es-CL" b="1" dirty="0">
              <a:solidFill>
                <a:srgbClr val="FF0000"/>
              </a:solidFill>
            </a:endParaRPr>
          </a:p>
        </p:txBody>
      </p:sp>
      <p:sp>
        <p:nvSpPr>
          <p:cNvPr id="9" name="CuadroTexto 8"/>
          <p:cNvSpPr txBox="1"/>
          <p:nvPr/>
        </p:nvSpPr>
        <p:spPr>
          <a:xfrm>
            <a:off x="5508104" y="6602417"/>
            <a:ext cx="3522118" cy="230832"/>
          </a:xfrm>
          <a:prstGeom prst="rect">
            <a:avLst/>
          </a:prstGeom>
          <a:noFill/>
        </p:spPr>
        <p:txBody>
          <a:bodyPr wrap="none" rtlCol="0">
            <a:spAutoFit/>
          </a:bodyPr>
          <a:lstStyle/>
          <a:p>
            <a:r>
              <a:rPr lang="es-ES" sz="900" dirty="0"/>
              <a:t>Bi-</a:t>
            </a:r>
            <a:r>
              <a:rPr lang="es-ES" sz="900" dirty="0" err="1"/>
              <a:t>Huei</a:t>
            </a:r>
            <a:r>
              <a:rPr lang="es-ES" sz="900" dirty="0"/>
              <a:t> </a:t>
            </a:r>
            <a:r>
              <a:rPr lang="es-ES" sz="900" dirty="0" err="1" smtClean="0"/>
              <a:t>Hou</a:t>
            </a:r>
            <a:r>
              <a:rPr lang="es-ES" sz="900" dirty="0" smtClean="0"/>
              <a:t>, </a:t>
            </a:r>
            <a:r>
              <a:rPr lang="es-ES" sz="900" i="1" dirty="0" smtClean="0"/>
              <a:t>et al., </a:t>
            </a:r>
            <a:r>
              <a:rPr lang="es-ES" sz="900" dirty="0"/>
              <a:t>2011, VOL.6 </a:t>
            </a:r>
            <a:r>
              <a:rPr lang="es-ES" sz="900" dirty="0" smtClean="0"/>
              <a:t>NO.11,Nature </a:t>
            </a:r>
            <a:r>
              <a:rPr lang="es-ES" sz="900" dirty="0" err="1" smtClean="0"/>
              <a:t>protocols</a:t>
            </a:r>
            <a:r>
              <a:rPr lang="es-ES" sz="900" dirty="0" smtClean="0"/>
              <a:t>.</a:t>
            </a:r>
            <a:endParaRPr lang="es-ES" sz="900" i="1" dirty="0"/>
          </a:p>
        </p:txBody>
      </p:sp>
      <p:sp>
        <p:nvSpPr>
          <p:cNvPr id="11" name="Rectángulo 10"/>
          <p:cNvSpPr/>
          <p:nvPr/>
        </p:nvSpPr>
        <p:spPr>
          <a:xfrm>
            <a:off x="827584" y="5922651"/>
            <a:ext cx="2412840" cy="369332"/>
          </a:xfrm>
          <a:prstGeom prst="rect">
            <a:avLst/>
          </a:prstGeom>
        </p:spPr>
        <p:txBody>
          <a:bodyPr wrap="none">
            <a:spAutoFit/>
          </a:bodyPr>
          <a:lstStyle/>
          <a:p>
            <a:r>
              <a:rPr lang="es-ES" dirty="0"/>
              <a:t>FLII12Pglu-700µ</a:t>
            </a:r>
            <a:r>
              <a:rPr lang="el-GR" dirty="0"/>
              <a:t>δ6</a:t>
            </a:r>
            <a:endParaRPr lang="es-ES" dirty="0"/>
          </a:p>
        </p:txBody>
      </p:sp>
    </p:spTree>
    <p:extLst>
      <p:ext uri="{BB962C8B-B14F-4D97-AF65-F5344CB8AC3E}">
        <p14:creationId xmlns:p14="http://schemas.microsoft.com/office/powerpoint/2010/main" val="283476234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o">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2627</TotalTime>
  <Words>1574</Words>
  <Application>Microsoft Office PowerPoint</Application>
  <PresentationFormat>Presentación en pantalla (4:3)</PresentationFormat>
  <Paragraphs>187</Paragraphs>
  <Slides>33</Slides>
  <Notes>31</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33</vt:i4>
      </vt:variant>
    </vt:vector>
  </HeadingPairs>
  <TitlesOfParts>
    <vt:vector size="35" baseType="lpstr">
      <vt:lpstr>Aspecto</vt:lpstr>
      <vt:lpstr>SPW 12.0 Graph</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Isi</dc:creator>
  <cp:lastModifiedBy>Isi</cp:lastModifiedBy>
  <cp:revision>60</cp:revision>
  <dcterms:created xsi:type="dcterms:W3CDTF">2017-01-19T19:22:43Z</dcterms:created>
  <dcterms:modified xsi:type="dcterms:W3CDTF">2017-01-25T03:28:54Z</dcterms:modified>
</cp:coreProperties>
</file>