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18"/>
  </p:notesMasterIdLst>
  <p:sldIdLst>
    <p:sldId id="256" r:id="rId3"/>
    <p:sldId id="271" r:id="rId4"/>
    <p:sldId id="263" r:id="rId5"/>
    <p:sldId id="262" r:id="rId6"/>
    <p:sldId id="277" r:id="rId7"/>
    <p:sldId id="270" r:id="rId8"/>
    <p:sldId id="273" r:id="rId9"/>
    <p:sldId id="258" r:id="rId10"/>
    <p:sldId id="283" r:id="rId11"/>
    <p:sldId id="275" r:id="rId12"/>
    <p:sldId id="276" r:id="rId13"/>
    <p:sldId id="281" r:id="rId14"/>
    <p:sldId id="285" r:id="rId15"/>
    <p:sldId id="261" r:id="rId16"/>
    <p:sldId id="284" r:id="rId1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A3"/>
    <a:srgbClr val="FDDFE8"/>
    <a:srgbClr val="FFFFC5"/>
    <a:srgbClr val="FABED1"/>
    <a:srgbClr val="FFFF9B"/>
    <a:srgbClr val="5B9BD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79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D8CFE-AE92-4034-AD09-1D4F86619601}" type="datetimeFigureOut">
              <a:rPr lang="es-CL" smtClean="0"/>
              <a:pPr/>
              <a:t>24-01-2017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C18F0-7C2D-4490-B9C1-74BCC722ACF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131412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C18F0-7C2D-4490-B9C1-74BCC722ACF3}" type="slidenum">
              <a:rPr lang="es-CL" smtClean="0"/>
              <a:pPr/>
              <a:t>4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673356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8537-6B57-415A-B0B7-150334C910B6}" type="datetimeFigureOut">
              <a:rPr lang="es-CL" smtClean="0"/>
              <a:pPr/>
              <a:t>24-01-2017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5BBB-D8DD-4FE3-9297-1A59752E151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41311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8537-6B57-415A-B0B7-150334C910B6}" type="datetimeFigureOut">
              <a:rPr lang="es-CL" smtClean="0"/>
              <a:pPr/>
              <a:t>24-01-2017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5BBB-D8DD-4FE3-9297-1A59752E151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35566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8537-6B57-415A-B0B7-150334C910B6}" type="datetimeFigureOut">
              <a:rPr lang="es-CL" smtClean="0"/>
              <a:pPr/>
              <a:t>24-01-2017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5BBB-D8DD-4FE3-9297-1A59752E151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693380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CB1B7-8867-4C3D-9732-91BB5E5F72A9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24-01-2017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7410A-EE73-4E3D-AA3F-7ADA855A6B8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1214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CB1B7-8867-4C3D-9732-91BB5E5F72A9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24-01-2017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7410A-EE73-4E3D-AA3F-7ADA855A6B8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1031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CB1B7-8867-4C3D-9732-91BB5E5F72A9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24-01-2017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7410A-EE73-4E3D-AA3F-7ADA855A6B8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1518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CB1B7-8867-4C3D-9732-91BB5E5F72A9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24-01-2017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7410A-EE73-4E3D-AA3F-7ADA855A6B8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9730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CB1B7-8867-4C3D-9732-91BB5E5F72A9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24-01-2017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7410A-EE73-4E3D-AA3F-7ADA855A6B8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5246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CB1B7-8867-4C3D-9732-91BB5E5F72A9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24-01-2017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7410A-EE73-4E3D-AA3F-7ADA855A6B8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898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CB1B7-8867-4C3D-9732-91BB5E5F72A9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24-01-2017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7410A-EE73-4E3D-AA3F-7ADA855A6B8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13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CB1B7-8867-4C3D-9732-91BB5E5F72A9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24-01-2017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7410A-EE73-4E3D-AA3F-7ADA855A6B8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083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8537-6B57-415A-B0B7-150334C910B6}" type="datetimeFigureOut">
              <a:rPr lang="es-CL" smtClean="0"/>
              <a:pPr/>
              <a:t>24-01-2017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5BBB-D8DD-4FE3-9297-1A59752E151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72637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CB1B7-8867-4C3D-9732-91BB5E5F72A9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24-01-2017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7410A-EE73-4E3D-AA3F-7ADA855A6B8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8371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CB1B7-8867-4C3D-9732-91BB5E5F72A9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24-01-2017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7410A-EE73-4E3D-AA3F-7ADA855A6B8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7906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CB1B7-8867-4C3D-9732-91BB5E5F72A9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24-01-2017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7410A-EE73-4E3D-AA3F-7ADA855A6B8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800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8537-6B57-415A-B0B7-150334C910B6}" type="datetimeFigureOut">
              <a:rPr lang="es-CL" smtClean="0"/>
              <a:pPr/>
              <a:t>24-01-2017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5BBB-D8DD-4FE3-9297-1A59752E151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2470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8537-6B57-415A-B0B7-150334C910B6}" type="datetimeFigureOut">
              <a:rPr lang="es-CL" smtClean="0"/>
              <a:pPr/>
              <a:t>24-01-2017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5BBB-D8DD-4FE3-9297-1A59752E151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78685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8537-6B57-415A-B0B7-150334C910B6}" type="datetimeFigureOut">
              <a:rPr lang="es-CL" smtClean="0"/>
              <a:pPr/>
              <a:t>24-01-2017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5BBB-D8DD-4FE3-9297-1A59752E151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04364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8537-6B57-415A-B0B7-150334C910B6}" type="datetimeFigureOut">
              <a:rPr lang="es-CL" smtClean="0"/>
              <a:pPr/>
              <a:t>24-01-2017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5BBB-D8DD-4FE3-9297-1A59752E151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302608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8537-6B57-415A-B0B7-150334C910B6}" type="datetimeFigureOut">
              <a:rPr lang="es-CL" smtClean="0"/>
              <a:pPr/>
              <a:t>24-01-2017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5BBB-D8DD-4FE3-9297-1A59752E151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66649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8537-6B57-415A-B0B7-150334C910B6}" type="datetimeFigureOut">
              <a:rPr lang="es-CL" smtClean="0"/>
              <a:pPr/>
              <a:t>24-01-2017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5BBB-D8DD-4FE3-9297-1A59752E151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09655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8537-6B57-415A-B0B7-150334C910B6}" type="datetimeFigureOut">
              <a:rPr lang="es-CL" smtClean="0"/>
              <a:pPr/>
              <a:t>24-01-2017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5BBB-D8DD-4FE3-9297-1A59752E151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10684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E8537-6B57-415A-B0B7-150334C910B6}" type="datetimeFigureOut">
              <a:rPr lang="es-CL" smtClean="0"/>
              <a:pPr/>
              <a:t>24-01-2017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5BBB-D8DD-4FE3-9297-1A59752E151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7921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CB1B7-8867-4C3D-9732-91BB5E5F72A9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24-01-2017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7410A-EE73-4E3D-AA3F-7ADA855A6B8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951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josselyne\Desktop\1.wmv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8064896" cy="3456384"/>
          </a:xfrm>
        </p:spPr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 la fluorescencia en estudios fisiológicos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60032" y="5085184"/>
            <a:ext cx="3952528" cy="1296144"/>
          </a:xfrm>
        </p:spPr>
        <p:txBody>
          <a:bodyPr/>
          <a:lstStyle/>
          <a:p>
            <a:r>
              <a:rPr lang="es-CL" dirty="0" smtClean="0"/>
              <a:t>Claudia Pizarro                                     Diego Manque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47" y="230729"/>
            <a:ext cx="1149424" cy="14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272" y="332656"/>
            <a:ext cx="2008405" cy="8616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772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2"/>
            <a:ext cx="8394920" cy="601727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408805"/>
            <a:ext cx="2755631" cy="49991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908720"/>
            <a:ext cx="1859441" cy="10607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605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57901"/>
            <a:ext cx="5938019" cy="49381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54" y="651573"/>
            <a:ext cx="8010838" cy="60172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1268760"/>
            <a:ext cx="1859441" cy="1060796"/>
          </a:xfrm>
          <a:prstGeom prst="rect">
            <a:avLst/>
          </a:prstGeom>
        </p:spPr>
      </p:pic>
      <p:grpSp>
        <p:nvGrpSpPr>
          <p:cNvPr id="7" name="6 Grupo"/>
          <p:cNvGrpSpPr/>
          <p:nvPr/>
        </p:nvGrpSpPr>
        <p:grpSpPr>
          <a:xfrm>
            <a:off x="8001024" y="4357694"/>
            <a:ext cx="804707" cy="807843"/>
            <a:chOff x="8001024" y="4857760"/>
            <a:chExt cx="804707" cy="807843"/>
          </a:xfrm>
        </p:grpSpPr>
        <p:sp>
          <p:nvSpPr>
            <p:cNvPr id="8" name="7 CuadroTexto"/>
            <p:cNvSpPr txBox="1"/>
            <p:nvPr/>
          </p:nvSpPr>
          <p:spPr>
            <a:xfrm>
              <a:off x="8001024" y="4857760"/>
              <a:ext cx="665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b="1" dirty="0" smtClean="0">
                  <a:solidFill>
                    <a:srgbClr val="FF0000"/>
                  </a:solidFill>
                </a:rPr>
                <a:t>Rhod2</a:t>
              </a:r>
              <a:endParaRPr lang="es-CL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8001024" y="5357826"/>
              <a:ext cx="8047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b="1" dirty="0" smtClean="0">
                  <a:solidFill>
                    <a:srgbClr val="00CC00"/>
                  </a:solidFill>
                </a:rPr>
                <a:t>FluoVolt</a:t>
              </a:r>
              <a:endParaRPr lang="es-CL" sz="1400" b="1" dirty="0">
                <a:solidFill>
                  <a:srgbClr val="00CC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5295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33" y="476672"/>
            <a:ext cx="7624411" cy="5726672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>
            <a:off x="3275856" y="3645024"/>
            <a:ext cx="504056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3167844" y="3449782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b="1" i="1" dirty="0" smtClean="0"/>
              <a:t>K 0,5mM</a:t>
            </a:r>
            <a:endParaRPr lang="es-CL" sz="1100" b="1" i="1" dirty="0"/>
          </a:p>
        </p:txBody>
      </p:sp>
      <p:cxnSp>
        <p:nvCxnSpPr>
          <p:cNvPr id="13" name="Conector recto 12"/>
          <p:cNvCxnSpPr/>
          <p:nvPr/>
        </p:nvCxnSpPr>
        <p:spPr>
          <a:xfrm>
            <a:off x="3779912" y="3140968"/>
            <a:ext cx="648072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3748812" y="2947705"/>
            <a:ext cx="8608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b="1" i="1" dirty="0" smtClean="0"/>
              <a:t>K 100mM</a:t>
            </a:r>
            <a:endParaRPr lang="es-CL" sz="1100" b="1" i="1" dirty="0"/>
          </a:p>
        </p:txBody>
      </p:sp>
      <p:cxnSp>
        <p:nvCxnSpPr>
          <p:cNvPr id="16" name="Conector recto 15"/>
          <p:cNvCxnSpPr/>
          <p:nvPr/>
        </p:nvCxnSpPr>
        <p:spPr>
          <a:xfrm>
            <a:off x="5058054" y="1628800"/>
            <a:ext cx="6840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4968044" y="1367190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b="1" i="1" dirty="0" err="1" smtClean="0"/>
              <a:t>Ang</a:t>
            </a:r>
            <a:r>
              <a:rPr lang="es-CL" sz="1100" b="1" i="1" dirty="0" smtClean="0"/>
              <a:t> II 1 µM</a:t>
            </a:r>
            <a:endParaRPr lang="es-CL" sz="1100" b="1" i="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1403648" y="404664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Variación de la Fluorescencia de la sonda FluoVolt en células transfectada con TASK2 </a:t>
            </a:r>
            <a:endParaRPr lang="es-C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858148" y="3714752"/>
            <a:ext cx="804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 smtClean="0">
                <a:solidFill>
                  <a:srgbClr val="00CC00"/>
                </a:solidFill>
              </a:rPr>
              <a:t>FluoVolt</a:t>
            </a:r>
            <a:endParaRPr lang="es-CL" sz="1400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555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33600" y="990600"/>
            <a:ext cx="48768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BED1"/>
            </a:gs>
            <a:gs pos="50000">
              <a:srgbClr val="FDDFE8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332656"/>
            <a:ext cx="7886700" cy="1325563"/>
          </a:xfrm>
        </p:spPr>
        <p:txBody>
          <a:bodyPr/>
          <a:lstStyle/>
          <a:p>
            <a:pPr algn="ctr"/>
            <a:r>
              <a:rPr lang="es-C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Conclusión</a:t>
            </a:r>
            <a:endParaRPr lang="es-C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916832"/>
            <a:ext cx="7886700" cy="4351338"/>
          </a:xfrm>
        </p:spPr>
        <p:txBody>
          <a:bodyPr/>
          <a:lstStyle/>
          <a:p>
            <a:r>
              <a:rPr lang="es-CL" dirty="0" smtClean="0"/>
              <a:t>Se aprecia una pequeña despolarización en la células HEK293 con el AT1 y el canal de K</a:t>
            </a:r>
            <a:r>
              <a:rPr lang="es-CL" baseline="30000" dirty="0" smtClean="0"/>
              <a:t>+</a:t>
            </a:r>
            <a:r>
              <a:rPr lang="es-CL" dirty="0" smtClean="0"/>
              <a:t> TASK2 en presencia de Angiotensina II.</a:t>
            </a:r>
          </a:p>
          <a:p>
            <a:r>
              <a:rPr lang="es-CL" dirty="0"/>
              <a:t> </a:t>
            </a:r>
            <a:r>
              <a:rPr lang="es-CL" dirty="0" smtClean="0"/>
              <a:t>En cambio, la respuesta de las células en ausencia del TASK2 no muestra una variación de la fluorescencia de la sonda FluoVolt cuando se le agrega angiotensina II.</a:t>
            </a:r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331905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33400"/>
            <a:ext cx="9144000" cy="505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B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29000"/>
            <a:ext cx="5804768" cy="30505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165290" y="276037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 smtClean="0"/>
              <a:t> </a:t>
            </a:r>
            <a:r>
              <a:rPr lang="es-C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r>
              <a:rPr lang="es-C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anal de potasio TASK2</a:t>
            </a:r>
            <a:endParaRPr lang="es-C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41154" y="1268760"/>
            <a:ext cx="74168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L" sz="2000" dirty="0" smtClean="0"/>
              <a:t>Pertenece a la familia de canales de potasio </a:t>
            </a:r>
            <a:r>
              <a:rPr lang="es-CL" sz="2000" dirty="0" smtClean="0"/>
              <a:t>K2P.</a:t>
            </a:r>
            <a:endParaRPr lang="es-CL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CL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L" sz="2000" dirty="0" smtClean="0"/>
              <a:t>Regulan el potencial de membrana en reposo.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CL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L" sz="2000" dirty="0" smtClean="0"/>
              <a:t>Regulan el volumen celular.</a:t>
            </a:r>
            <a:endParaRPr lang="es-CL" sz="2000" dirty="0"/>
          </a:p>
        </p:txBody>
      </p:sp>
    </p:spTree>
    <p:extLst>
      <p:ext uri="{BB962C8B-B14F-4D97-AF65-F5344CB8AC3E}">
        <p14:creationId xmlns="" xmlns:p14="http://schemas.microsoft.com/office/powerpoint/2010/main" val="189342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957" b="8409"/>
          <a:stretch/>
        </p:blipFill>
        <p:spPr bwMode="auto">
          <a:xfrm>
            <a:off x="1122954" y="2151562"/>
            <a:ext cx="6338277" cy="453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188446"/>
            <a:ext cx="1449071" cy="49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131841" y="323945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latin typeface="+mj-lt"/>
              </a:rPr>
              <a:t>Angiotensina II </a:t>
            </a:r>
            <a:endParaRPr lang="es-CL" sz="3200" b="1" dirty="0"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66811" y="1124744"/>
            <a:ext cx="8424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/>
              <a:t>Es una hormona peptídica que tiene como función </a:t>
            </a:r>
            <a:r>
              <a:rPr lang="es-CL" sz="2000" b="1" dirty="0" smtClean="0"/>
              <a:t>regular la presión arterial</a:t>
            </a:r>
            <a:r>
              <a:rPr lang="es-CL" sz="2000" dirty="0" smtClean="0"/>
              <a:t>. Además, </a:t>
            </a:r>
            <a:r>
              <a:rPr lang="es-CL" sz="2000" b="1" dirty="0" smtClean="0"/>
              <a:t>aumenta la reabsorción de </a:t>
            </a:r>
            <a:r>
              <a:rPr lang="es-CL" sz="2000" b="1" dirty="0" err="1" smtClean="0"/>
              <a:t>Na</a:t>
            </a:r>
            <a:r>
              <a:rPr lang="es-CL" sz="2000" b="1" baseline="30000" dirty="0" smtClean="0"/>
              <a:t>+</a:t>
            </a:r>
            <a:r>
              <a:rPr lang="es-CL" sz="2000" b="1" dirty="0" smtClean="0"/>
              <a:t> </a:t>
            </a:r>
            <a:r>
              <a:rPr lang="es-CL" sz="2000" dirty="0" smtClean="0"/>
              <a:t>en los túbulos contorneados proximales. </a:t>
            </a:r>
            <a:endParaRPr lang="es-CL" sz="2000" dirty="0"/>
          </a:p>
        </p:txBody>
      </p:sp>
    </p:spTree>
    <p:extLst>
      <p:ext uri="{BB962C8B-B14F-4D97-AF65-F5344CB8AC3E}">
        <p14:creationId xmlns="" xmlns:p14="http://schemas.microsoft.com/office/powerpoint/2010/main" val="310892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C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¿Puede la angiotensina </a:t>
            </a:r>
            <a:r>
              <a:rPr lang="es-C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es-C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modular </a:t>
            </a:r>
            <a:r>
              <a:rPr lang="es-C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potencial de membrana en presencia de TASK2?</a:t>
            </a:r>
            <a:r>
              <a:rPr lang="es-CL" sz="4800" b="1" dirty="0"/>
              <a:t> </a:t>
            </a:r>
            <a:r>
              <a:rPr lang="es-CL" sz="3200" dirty="0"/>
              <a:t/>
            </a:r>
            <a:br>
              <a:rPr lang="es-CL" sz="3200" dirty="0"/>
            </a:br>
            <a:endParaRPr lang="es-CL" sz="3200" dirty="0"/>
          </a:p>
        </p:txBody>
      </p:sp>
    </p:spTree>
    <p:extLst>
      <p:ext uri="{BB962C8B-B14F-4D97-AF65-F5344CB8AC3E}">
        <p14:creationId xmlns="" xmlns:p14="http://schemas.microsoft.com/office/powerpoint/2010/main" val="24279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62201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Transformación de células competentes DH5α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913" t="-4562" r="28495" b="581"/>
          <a:stretch/>
        </p:blipFill>
        <p:spPr bwMode="auto">
          <a:xfrm>
            <a:off x="212188" y="2996952"/>
            <a:ext cx="3250239" cy="280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65569" y="1765014"/>
            <a:ext cx="33434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2000" dirty="0" smtClean="0"/>
              <a:t>Se transformó con el plásmido</a:t>
            </a:r>
          </a:p>
          <a:p>
            <a:pPr algn="ctr"/>
            <a:r>
              <a:rPr lang="es-CL" sz="2000" dirty="0" smtClean="0"/>
              <a:t> </a:t>
            </a:r>
            <a:r>
              <a:rPr lang="es-CL" sz="2000" dirty="0" err="1" smtClean="0"/>
              <a:t>Task</a:t>
            </a:r>
            <a:r>
              <a:rPr lang="es-CL" sz="2000" dirty="0" smtClean="0"/>
              <a:t> 2/ p CR3.1</a:t>
            </a:r>
            <a:endParaRPr lang="es-CL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87557"/>
            <a:ext cx="75565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712279" y="3096778"/>
            <a:ext cx="32290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dirty="0"/>
              <a:t>Extracción de DNA plasmidial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865513" y="5517232"/>
            <a:ext cx="832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dirty="0" smtClean="0"/>
              <a:t>200 </a:t>
            </a:r>
            <a:r>
              <a:rPr lang="es-CL" sz="2000" dirty="0"/>
              <a:t>µl</a:t>
            </a: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3923928" y="4437112"/>
            <a:ext cx="151216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3716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9055" y="390886"/>
            <a:ext cx="8407118" cy="1143000"/>
          </a:xfrm>
        </p:spPr>
        <p:txBody>
          <a:bodyPr>
            <a:noAutofit/>
          </a:bodyPr>
          <a:lstStyle/>
          <a:p>
            <a:pPr algn="ctr"/>
            <a:r>
              <a:rPr lang="es-C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Ensayo de restricción </a:t>
            </a:r>
            <a:r>
              <a:rPr lang="es-C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cuantificación del </a:t>
            </a:r>
            <a:r>
              <a:rPr lang="es-C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plasmidial</a:t>
            </a:r>
            <a:br>
              <a:rPr lang="es-C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 smtClean="0"/>
          </a:p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4489993" cy="3688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3" y="2245407"/>
            <a:ext cx="5330826" cy="4567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716016" y="5879707"/>
            <a:ext cx="1158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b="1" dirty="0" smtClean="0"/>
              <a:t>2,9 µg/µl</a:t>
            </a:r>
            <a:endParaRPr lang="es-CL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339055" y="1718552"/>
            <a:ext cx="3105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dirty="0"/>
              <a:t>Enzima de restricción: </a:t>
            </a:r>
            <a:r>
              <a:rPr lang="es-CL" sz="2000" b="1" i="1" dirty="0" err="1"/>
              <a:t>EcoRI</a:t>
            </a:r>
            <a:endParaRPr lang="es-CL" sz="2000" b="1" i="1" dirty="0"/>
          </a:p>
        </p:txBody>
      </p:sp>
    </p:spTree>
    <p:extLst>
      <p:ext uri="{BB962C8B-B14F-4D97-AF65-F5344CB8AC3E}">
        <p14:creationId xmlns="" xmlns:p14="http://schemas.microsoft.com/office/powerpoint/2010/main" val="38307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FABED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Transfección de la línea estable HA-AT1 GFP con TASK2 </a:t>
            </a:r>
            <a:endParaRPr lang="es-C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6246"/>
          <a:stretch/>
        </p:blipFill>
        <p:spPr bwMode="auto">
          <a:xfrm>
            <a:off x="214282" y="3500438"/>
            <a:ext cx="3672408" cy="312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572000" y="4429132"/>
            <a:ext cx="381642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L" sz="2000" dirty="0" smtClean="0"/>
              <a:t>Se transfectó 0,7 µg de DNA plasmidial.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CL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L" sz="2000" dirty="0"/>
              <a:t>S</a:t>
            </a:r>
            <a:r>
              <a:rPr lang="es-CL" sz="2000" dirty="0" smtClean="0"/>
              <a:t>e monitorearon por fluorescencia 4 horas después.</a:t>
            </a:r>
          </a:p>
          <a:p>
            <a:endParaRPr lang="es-CL" dirty="0"/>
          </a:p>
        </p:txBody>
      </p:sp>
      <p:grpSp>
        <p:nvGrpSpPr>
          <p:cNvPr id="18" name="17 Grupo"/>
          <p:cNvGrpSpPr/>
          <p:nvPr/>
        </p:nvGrpSpPr>
        <p:grpSpPr>
          <a:xfrm>
            <a:off x="4357686" y="1785926"/>
            <a:ext cx="3929090" cy="1594790"/>
            <a:chOff x="4357686" y="1785926"/>
            <a:chExt cx="3929090" cy="1594790"/>
          </a:xfrm>
        </p:grpSpPr>
        <p:sp>
          <p:nvSpPr>
            <p:cNvPr id="6" name="5 CuadroTexto"/>
            <p:cNvSpPr txBox="1"/>
            <p:nvPr/>
          </p:nvSpPr>
          <p:spPr>
            <a:xfrm>
              <a:off x="5000628" y="1785926"/>
              <a:ext cx="27146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800" b="1" dirty="0" smtClean="0"/>
                <a:t>HA - AT1 GFP</a:t>
              </a:r>
              <a:endParaRPr lang="es-CL" sz="2800" b="1" dirty="0"/>
            </a:p>
          </p:txBody>
        </p:sp>
        <p:cxnSp>
          <p:nvCxnSpPr>
            <p:cNvPr id="8" name="7 Conector recto de flecha"/>
            <p:cNvCxnSpPr/>
            <p:nvPr/>
          </p:nvCxnSpPr>
          <p:spPr>
            <a:xfrm rot="5400000">
              <a:off x="4929190" y="2428868"/>
              <a:ext cx="428628" cy="14287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 de flecha"/>
            <p:cNvCxnSpPr/>
            <p:nvPr/>
          </p:nvCxnSpPr>
          <p:spPr>
            <a:xfrm rot="5400000">
              <a:off x="5786446" y="2500306"/>
              <a:ext cx="428628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 de flecha"/>
            <p:cNvCxnSpPr/>
            <p:nvPr/>
          </p:nvCxnSpPr>
          <p:spPr>
            <a:xfrm rot="16200000" flipH="1">
              <a:off x="6607983" y="2393149"/>
              <a:ext cx="500066" cy="2857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13 CuadroTexto"/>
            <p:cNvSpPr txBox="1"/>
            <p:nvPr/>
          </p:nvSpPr>
          <p:spPr>
            <a:xfrm>
              <a:off x="4357686" y="2714620"/>
              <a:ext cx="16430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400" b="1" dirty="0" smtClean="0"/>
                <a:t>etiqueta</a:t>
              </a:r>
              <a:endParaRPr lang="es-CL" sz="1400" b="1" dirty="0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5357818" y="2857496"/>
              <a:ext cx="1285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400" b="1" dirty="0" smtClean="0"/>
                <a:t>Receptor de angiotensina I</a:t>
              </a:r>
              <a:endParaRPr lang="es-CL" sz="1400" b="1" dirty="0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6858016" y="2857496"/>
              <a:ext cx="1428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400" b="1" dirty="0" smtClean="0"/>
                <a:t>Proteína verde fluorescente</a:t>
              </a:r>
              <a:endParaRPr lang="es-CL" sz="1400" b="1" dirty="0"/>
            </a:p>
          </p:txBody>
        </p:sp>
      </p:grpSp>
      <p:sp>
        <p:nvSpPr>
          <p:cNvPr id="17" name="16 Rectángulo"/>
          <p:cNvSpPr/>
          <p:nvPr/>
        </p:nvSpPr>
        <p:spPr>
          <a:xfrm>
            <a:off x="4143372" y="1714488"/>
            <a:ext cx="4143404" cy="20717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53441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DFE8"/>
            </a:gs>
            <a:gs pos="50000">
              <a:srgbClr val="FDDFE8"/>
            </a:gs>
            <a:gs pos="100000">
              <a:srgbClr val="FFFFC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4276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C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Microscopio confocal</a:t>
            </a:r>
            <a:endParaRPr lang="es-C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72066" y="1536856"/>
            <a:ext cx="38924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sz="2000" b="1" dirty="0" smtClean="0"/>
          </a:p>
          <a:p>
            <a:pPr algn="ctr"/>
            <a:endParaRPr lang="es-CL" sz="2000" b="1" dirty="0" smtClean="0"/>
          </a:p>
          <a:p>
            <a:pPr algn="ctr"/>
            <a:r>
              <a:rPr lang="es-CL" sz="2000" b="1" dirty="0" smtClean="0"/>
              <a:t>Sondas utilizadas en los experimentos</a:t>
            </a:r>
          </a:p>
          <a:p>
            <a:endParaRPr lang="es-CL" sz="2000" dirty="0" smtClean="0"/>
          </a:p>
          <a:p>
            <a:r>
              <a:rPr lang="es-CL" sz="2000" b="1" dirty="0" err="1" smtClean="0"/>
              <a:t>Rhod</a:t>
            </a:r>
            <a:r>
              <a:rPr lang="es-CL" sz="2000" b="1" dirty="0" smtClean="0"/>
              <a:t> 2</a:t>
            </a:r>
            <a:r>
              <a:rPr lang="es-CL" sz="2000" dirty="0" smtClean="0"/>
              <a:t>: sirve para ver las concentraciones intracelulares de calcio. Su espectro de emisión</a:t>
            </a:r>
            <a:r>
              <a:rPr lang="es-CL" sz="2000" dirty="0"/>
              <a:t> </a:t>
            </a:r>
            <a:r>
              <a:rPr lang="es-CL" sz="2000" dirty="0" smtClean="0"/>
              <a:t>cae en el rojo.</a:t>
            </a:r>
          </a:p>
          <a:p>
            <a:endParaRPr lang="es-CL" sz="2000" dirty="0"/>
          </a:p>
          <a:p>
            <a:r>
              <a:rPr lang="es-CL" sz="2000" b="1" dirty="0" smtClean="0"/>
              <a:t>FluoVolt</a:t>
            </a:r>
            <a:r>
              <a:rPr lang="es-CL" sz="2000" dirty="0" smtClean="0"/>
              <a:t>: nos permite ver cambios en el potencial de membrana. Su espectro de emisión cae en el color verde.</a:t>
            </a:r>
          </a:p>
          <a:p>
            <a:endParaRPr lang="es-CL" sz="2000" dirty="0"/>
          </a:p>
          <a:p>
            <a:endParaRPr lang="es-CL" sz="2000" dirty="0" smtClean="0"/>
          </a:p>
          <a:p>
            <a:endParaRPr lang="es-CL" sz="2000" dirty="0"/>
          </a:p>
          <a:p>
            <a:endParaRPr lang="es-CL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57430"/>
            <a:ext cx="5048288" cy="37862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127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B"/>
            </a:gs>
            <a:gs pos="50000">
              <a:srgbClr val="FDDFE8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T1_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1785926"/>
            <a:ext cx="2786082" cy="2786082"/>
          </a:xfrm>
          <a:prstGeom prst="rect">
            <a:avLst/>
          </a:prstGeom>
        </p:spPr>
      </p:pic>
      <p:pic>
        <p:nvPicPr>
          <p:cNvPr id="3" name="2 Imagen" descr="AT1_C00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1785926"/>
            <a:ext cx="2786082" cy="2786082"/>
          </a:xfrm>
          <a:prstGeom prst="rect">
            <a:avLst/>
          </a:prstGeom>
        </p:spPr>
      </p:pic>
      <p:pic>
        <p:nvPicPr>
          <p:cNvPr id="4" name="3 Imagen" descr="AT1_C002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785926"/>
            <a:ext cx="2786082" cy="278608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267744" y="496565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HA – AT1 GFP</a:t>
            </a:r>
            <a:endParaRPr kumimoji="0" lang="es-CL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85720" y="4714884"/>
            <a:ext cx="835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Rhod2                                                            FluoVolt                                                         merge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756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1904</TotalTime>
  <Words>297</Words>
  <Application>Microsoft Office PowerPoint</Application>
  <PresentationFormat>Presentación en pantalla (4:3)</PresentationFormat>
  <Paragraphs>50</Paragraphs>
  <Slides>15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Office Theme</vt:lpstr>
      <vt:lpstr>Tema de Office</vt:lpstr>
      <vt:lpstr>Uso de la fluorescencia en estudios fisiológicos</vt:lpstr>
      <vt:lpstr>Diapositiva 2</vt:lpstr>
      <vt:lpstr>Diapositiva 3</vt:lpstr>
      <vt:lpstr>¿Puede la angiotensina II modular el potencial de membrana en presencia de TASK2?  </vt:lpstr>
      <vt:lpstr>Transformación de células competentes DH5α </vt:lpstr>
      <vt:lpstr>Ensayo de restricción y cuantificación del DNA plasmidial </vt:lpstr>
      <vt:lpstr>Transfección de la línea estable HA-AT1 GFP con TASK2 </vt:lpstr>
      <vt:lpstr>Microscopio confocal</vt:lpstr>
      <vt:lpstr>Diapositiva 9</vt:lpstr>
      <vt:lpstr>Diapositiva 10</vt:lpstr>
      <vt:lpstr>Diapositiva 11</vt:lpstr>
      <vt:lpstr>Diapositiva 12</vt:lpstr>
      <vt:lpstr>Diapositiva 13</vt:lpstr>
      <vt:lpstr>Conclusión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cecilia paz pizarro rosas</dc:creator>
  <cp:lastModifiedBy>josselyne</cp:lastModifiedBy>
  <cp:revision>78</cp:revision>
  <dcterms:created xsi:type="dcterms:W3CDTF">2017-01-17T18:17:23Z</dcterms:created>
  <dcterms:modified xsi:type="dcterms:W3CDTF">2017-01-24T23:29:15Z</dcterms:modified>
</cp:coreProperties>
</file>